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5" r:id="rId2"/>
    <p:sldId id="286" r:id="rId3"/>
    <p:sldId id="287" r:id="rId4"/>
    <p:sldId id="288" r:id="rId5"/>
    <p:sldId id="290" r:id="rId6"/>
    <p:sldId id="292" r:id="rId7"/>
    <p:sldId id="289" r:id="rId8"/>
    <p:sldId id="291" r:id="rId9"/>
    <p:sldId id="293" r:id="rId10"/>
    <p:sldId id="294" r:id="rId11"/>
    <p:sldId id="303" r:id="rId12"/>
    <p:sldId id="295" r:id="rId13"/>
    <p:sldId id="296" r:id="rId14"/>
    <p:sldId id="297" r:id="rId15"/>
    <p:sldId id="298" r:id="rId16"/>
    <p:sldId id="299" r:id="rId17"/>
    <p:sldId id="304" r:id="rId18"/>
    <p:sldId id="300" r:id="rId19"/>
    <p:sldId id="301" r:id="rId20"/>
    <p:sldId id="302" r:id="rId21"/>
    <p:sldId id="305" r:id="rId22"/>
    <p:sldId id="306" r:id="rId23"/>
    <p:sldId id="307" r:id="rId24"/>
    <p:sldId id="308" r:id="rId25"/>
    <p:sldId id="310" r:id="rId26"/>
    <p:sldId id="309" r:id="rId27"/>
    <p:sldId id="311" r:id="rId28"/>
    <p:sldId id="312" r:id="rId29"/>
    <p:sldId id="313" r:id="rId30"/>
    <p:sldId id="314" r:id="rId31"/>
    <p:sldId id="318" r:id="rId32"/>
    <p:sldId id="315" r:id="rId33"/>
    <p:sldId id="317" r:id="rId34"/>
    <p:sldId id="31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41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2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23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2867527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Neon Signs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FCAD8C-39FD-2240-BD5B-A21F99054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80" y="919991"/>
            <a:ext cx="10864918" cy="2515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CEA0A7-ECE4-004C-BE6D-2D953A0D0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349" y="3577334"/>
            <a:ext cx="4441755" cy="3050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8B04EC-8D6F-484E-9E84-BE5D1DDC3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00" y="3577333"/>
            <a:ext cx="4066673" cy="3050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5ECFF5F-3515-224D-A603-219892DE6FA7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1703562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60" y="150642"/>
            <a:ext cx="2941668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Multimeters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123682-5544-7A43-B591-F99696BD9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78" y="1071643"/>
            <a:ext cx="11401168" cy="22335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30B721-89E2-564D-B13A-FA89A7908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492" y="3410464"/>
            <a:ext cx="3315730" cy="3315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49216A-ADB7-5B49-AAC0-10E18A206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845" y="3410464"/>
            <a:ext cx="3315730" cy="3315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FC81A5D-0145-3A48-A61F-EA19C9E9F7D5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2195622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4731" y="1812322"/>
            <a:ext cx="5802493" cy="2522352"/>
          </a:xfrm>
          <a:prstGeom prst="rect">
            <a:avLst/>
          </a:prstGeom>
          <a:ln w="57150">
            <a:solidFill>
              <a:schemeClr val="bg1"/>
            </a:solidFill>
          </a:ln>
          <a:effectLst/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Connected in 1 big loop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cap="none" dirty="0">
                <a:ln w="3175" cmpd="sng">
                  <a:solidFill>
                    <a:schemeClr val="bg1"/>
                  </a:solidFill>
                </a:ln>
              </a:rPr>
              <a:t>Only 1 pathway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If one load breaks and disrupts the flow, the whole circuit shuts down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cap="none" dirty="0">
                <a:ln w="3175" cmpd="sng">
                  <a:solidFill>
                    <a:schemeClr val="bg1"/>
                  </a:solidFill>
                </a:ln>
              </a:rPr>
              <a:t>As more loads are added to the circuit, the loads receive less power as they all share the energy as all the loads are connected to the same circuit (loop).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A128B9-2CC6-2647-8A5C-5B00D6830ADA}"/>
              </a:ext>
            </a:extLst>
          </p:cNvPr>
          <p:cNvSpPr txBox="1">
            <a:spLocks/>
          </p:cNvSpPr>
          <p:nvPr/>
        </p:nvSpPr>
        <p:spPr>
          <a:xfrm>
            <a:off x="196947" y="916631"/>
            <a:ext cx="5778063" cy="751625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cap="none" dirty="0">
                <a:ln w="3175" cmpd="sng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Series Circuit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4FC4D1-E72B-474C-9C65-E7E1869EE51B}"/>
              </a:ext>
            </a:extLst>
          </p:cNvPr>
          <p:cNvSpPr txBox="1">
            <a:spLocks/>
          </p:cNvSpPr>
          <p:nvPr/>
        </p:nvSpPr>
        <p:spPr>
          <a:xfrm>
            <a:off x="6306085" y="914256"/>
            <a:ext cx="5778063" cy="751625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cap="none" dirty="0">
                <a:ln w="3175" cmpd="sng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Parallel Circuit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809E81-B980-D642-AB66-385A92D3D790}"/>
              </a:ext>
            </a:extLst>
          </p:cNvPr>
          <p:cNvSpPr txBox="1">
            <a:spLocks/>
          </p:cNvSpPr>
          <p:nvPr/>
        </p:nvSpPr>
        <p:spPr>
          <a:xfrm>
            <a:off x="6281655" y="1812321"/>
            <a:ext cx="5802493" cy="2522353"/>
          </a:xfrm>
          <a:prstGeom prst="rect">
            <a:avLst/>
          </a:prstGeom>
          <a:ln w="57150">
            <a:solidFill>
              <a:schemeClr val="bg1"/>
            </a:solidFill>
          </a:ln>
          <a:effectLst/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Connected in a ”ladder”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cap="none" dirty="0">
                <a:ln w="3175" cmpd="sng">
                  <a:solidFill>
                    <a:schemeClr val="bg1"/>
                  </a:solidFill>
                </a:ln>
              </a:rPr>
              <a:t>Many pathways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If one load breaks down, the other loads will not be affected unless they are connected to the same loop in the circuit.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b="1" cap="none" dirty="0">
                <a:ln w="3175" cmpd="sng">
                  <a:solidFill>
                    <a:schemeClr val="bg1"/>
                  </a:solidFill>
                </a:ln>
              </a:rPr>
              <a:t>As more loads are added, the other loads are not affected.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 b="1" dirty="0">
              <a:ln w="3175" cmpd="sng">
                <a:solidFill>
                  <a:schemeClr val="bg1"/>
                </a:solidFill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EF5B6-D2A1-844D-8054-14E6CB851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778" y="4478740"/>
            <a:ext cx="3441797" cy="2269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E273CD-2472-2546-81B8-DD410EEDD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894" y="4478740"/>
            <a:ext cx="4031835" cy="223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501321B-0004-F745-ADE0-EF84D4236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60" y="150642"/>
            <a:ext cx="2941668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Circuits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72B9B4-3D18-5A4A-A4F0-920720EC7A65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3883864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3699549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Parts of a Circuit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5E8DC-F223-9A46-A22E-A793A8507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54" y="987159"/>
            <a:ext cx="10643286" cy="21868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1C51F6-224F-1F49-BD1B-6477B095C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853" y="3268624"/>
            <a:ext cx="2540780" cy="3485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BE91E9D-6CB1-5342-989C-A806E50804D6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3529358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60" y="150642"/>
            <a:ext cx="3880782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Circuit Symbols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D43F7-27D3-C742-B8D1-0A0AADB68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29" y="888414"/>
            <a:ext cx="8587005" cy="5780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8628C-D22F-EE46-82BF-DEEB1AC94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938" y="2734963"/>
            <a:ext cx="2501042" cy="23694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EEAEA12-2E7B-3248-9A08-C70E1DE85D57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336388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60" y="150642"/>
            <a:ext cx="5808436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Examples of some circuits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4A0D3-A6CF-7C42-9C95-EF048AEBC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01" y="1005016"/>
            <a:ext cx="4763237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CE4B6-E2AD-D846-AF27-27C5192A1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195" y="1005016"/>
            <a:ext cx="4734839" cy="54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36CD697-45D8-3742-A220-6F12F5084A55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4246579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187" y="216545"/>
            <a:ext cx="3048760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Microchips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45AC6D-C065-A141-90BD-B43C19B08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65" y="1007439"/>
            <a:ext cx="11506200" cy="2806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9BB0E6-A827-B244-B9E3-8CFE38C84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567" y="4002511"/>
            <a:ext cx="3911041" cy="2605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2F5B84-39D0-B543-8EC2-FECB92792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134" y="3995946"/>
            <a:ext cx="3715265" cy="2612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FEB3DE-5ECA-1E42-A0A1-E405CF23889B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2084437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2570965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Circuits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6EC1D6-5969-794D-B519-FFAD70489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76" y="1025736"/>
            <a:ext cx="10165490" cy="1640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28B3F7-D7A3-F641-8B2B-6D138699A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686" y="2939085"/>
            <a:ext cx="3279174" cy="36551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BD4863-247F-E548-824F-7E2E644E271E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989727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2570965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Circuits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F2749C-1BD4-0048-AC4D-C53328CFA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241" y="873274"/>
            <a:ext cx="9342210" cy="5803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D52241D-5043-3F46-85F6-0BB6F35A29B8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3895985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3905495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Types of Energy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5B5DB-CA76-A34F-9CFE-46C06F2FB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5" y="1102919"/>
            <a:ext cx="11401168" cy="4874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A3DE9F2-D538-1043-9038-A357B35BF3E6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1604388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60" y="150642"/>
            <a:ext cx="5380068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Energy Transformations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F9C08B-B4C5-EA48-95AA-C7E77AAF5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11" y="1155950"/>
            <a:ext cx="11483546" cy="4915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9F70DB-63D9-5E4F-84B1-1D6DDD87C736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3847390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4935225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Conductors &amp; Insulators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15697E-DD76-1B41-B9CB-4297C6493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9" y="1146903"/>
            <a:ext cx="11805582" cy="3645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FEFD6B-F3DA-9A4C-A6DC-9AE6ACC5A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5" y="5057626"/>
            <a:ext cx="9794788" cy="377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53F899F-3995-7A42-ACF5-0369DAB38EE7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2707615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60" y="150642"/>
            <a:ext cx="3353560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Thermocouple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D6EB01-5F8D-FE46-A723-125DFFAD0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85" y="954133"/>
            <a:ext cx="11038703" cy="2565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5B650F-FF08-AF40-A934-85EA130D2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01" y="4135392"/>
            <a:ext cx="3582786" cy="1997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3EA38-AFA5-6749-98C4-E72F43A8C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1945" y="4135392"/>
            <a:ext cx="3542270" cy="1959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3B22F3-DD02-F642-91EB-DCB08868F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3873" y="3653222"/>
            <a:ext cx="2961503" cy="2961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17EA8A3-307A-4544-83F6-71888E1BCAC6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3051414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7488955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Direct vs. Alternating Current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7E856-EA9E-3044-8BB9-1384E5AA8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58" y="1542421"/>
            <a:ext cx="11778621" cy="3770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8E582D8-8D8D-6340-9823-A3A97CC161B3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709749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60" y="150642"/>
            <a:ext cx="3345322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Transformers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C09E4-4BE4-F447-84E4-199A3AC0A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60" y="957031"/>
            <a:ext cx="11936627" cy="2762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438202-0348-564D-9813-A21525417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684" y="3923243"/>
            <a:ext cx="4654959" cy="2791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2D71740-BFF9-0247-AA99-CB986F09E64F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2466420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60" y="150642"/>
            <a:ext cx="3361798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Transformers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437BBC-24DB-144A-9666-78132CDCA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129" y="948309"/>
            <a:ext cx="8524774" cy="5679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38B37BC-E9FA-AB41-8A0D-349DD7DFCC6B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3473069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2282641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Power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F176E-9C38-5A45-96FB-D30925C79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09" y="909629"/>
            <a:ext cx="11287627" cy="1792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8FB7C5-EE99-C54B-BD0B-C457A5706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75" y="3154904"/>
            <a:ext cx="11262990" cy="3122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BE714D4-EB81-3947-BD0D-448D13F4A0B6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1704805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2282641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Power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60CA4-BF71-4E4A-A727-42C3F4735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" y="905171"/>
            <a:ext cx="10931611" cy="56868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5071753-2447-4148-876B-9DA9E83B4E5C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3877503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3213517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Energy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A01069-7532-CB49-B150-B34AF718E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4" y="1881118"/>
            <a:ext cx="11541211" cy="2739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9446CA0-0A49-6542-B58F-26B45A2DB2E8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3975007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4729279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Calculating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682BD-2F21-CA4C-8F8E-4D0DDCF38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9" y="963438"/>
            <a:ext cx="10560908" cy="5656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F3F017D-3809-A949-A12B-D38DC85AE8E0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1129763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11805582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Energy can also be calculated in kilowatt hours (</a:t>
            </a:r>
            <a:r>
              <a:rPr lang="en-US" sz="3600" b="1" cap="none" dirty="0" err="1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kW</a:t>
            </a:r>
            <a:r>
              <a:rPr lang="en-US" sz="3600" b="1" cap="none" baseline="30000" dirty="0" err="1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.</a:t>
            </a:r>
            <a:r>
              <a:rPr lang="en-US" sz="3600" b="1" cap="none" dirty="0" err="1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h</a:t>
            </a:r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BF97D-B299-004E-853D-50CD82FF1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29" y="1300125"/>
            <a:ext cx="11302314" cy="2672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1BABF57-0A18-C849-BB42-AA034BF08771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3320870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4729279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Efficiency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F1751C-611D-A640-9A77-2E3C44F0F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35" y="937741"/>
            <a:ext cx="10873946" cy="3082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2E3155-A058-344F-8A4B-7CE5FE737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735" y="4115408"/>
            <a:ext cx="6977449" cy="26524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EB7378E-80DA-914F-8656-8E4242559898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489805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3625409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Superconductors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5ED0A-EDC2-5942-BF05-4819C9A6B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35" y="2806018"/>
            <a:ext cx="10700951" cy="3725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821420-ABDD-2641-8E6D-98F94E29B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809" y="150642"/>
            <a:ext cx="3255895" cy="2441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8EBC02-576F-2C46-85BD-42ADF4410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2344" y="150641"/>
            <a:ext cx="3665171" cy="2441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87BA15D-4DF0-8D43-954A-90A1240A9CAE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24221256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7381863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Which device is the most efficient?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C526C-DA53-D64A-A9A9-E8C2BE6BB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06" y="1143258"/>
            <a:ext cx="11244649" cy="5207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162B140-AE03-F74B-B5F2-0E9C12C3D5CA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2379844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43" y="200069"/>
            <a:ext cx="7381863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Limits to efficiency!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F14543-F4C7-624A-B329-E20D293FC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12" y="982051"/>
            <a:ext cx="10939849" cy="5600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45A881-32F6-CF46-9A50-324D11B4BAD8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2733479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43" y="200069"/>
            <a:ext cx="7381863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Limits to efficiency!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87B87D-F8F3-794B-A1D0-4F7FC918B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30" y="1364031"/>
            <a:ext cx="8847079" cy="51150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BBC9000-67A7-E943-BEB3-59E2D47A2D36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2454600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43" y="200069"/>
            <a:ext cx="7381863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Limits to efficiency!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A1AD2F-64DF-2945-AEC6-5C2E4CCDB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786" y="1019472"/>
            <a:ext cx="7732241" cy="5591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D13AD83-5920-EE45-A90A-77FA049205F7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52238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43" y="200069"/>
            <a:ext cx="10174489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 err="1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Energuide</a:t>
            </a:r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 labels inform us of a products efficiency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91164D-4469-AB4A-843C-315EEA6B1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026" y="1802381"/>
            <a:ext cx="7346607" cy="3911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91C05-B7A7-A844-88E9-608C7F9B1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43" y="1762730"/>
            <a:ext cx="3568827" cy="3991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B19906F-5D69-3D44-9DAB-B515AE6B04F7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482322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2290879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Resistors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ACD39B-16F8-0146-A6AE-46158192D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23" y="3561347"/>
            <a:ext cx="11640065" cy="3146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D8A59B-BB2D-5449-A8F3-391A88C7B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782" y="150642"/>
            <a:ext cx="5163887" cy="3292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636443-6C14-A644-A11E-6408505AC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198" y="925356"/>
            <a:ext cx="3302000" cy="2463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1A1FC58-77D8-0A4B-97BC-DE8207E6240F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2610312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2867527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Ohm’s Law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AF763F-3EB1-6949-9A59-EC9254341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232" y="150643"/>
            <a:ext cx="8852414" cy="899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5F097B-F389-BA46-A213-11B9A4DF9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99" y="1244786"/>
            <a:ext cx="11591398" cy="967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BC8AA3-475A-CB4B-960E-F66ADEDCD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78" y="2406798"/>
            <a:ext cx="11046941" cy="41828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94C8EF5-88F6-E845-96F7-1E14198D2EE9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3885912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2867527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Ohm’s Law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7E1BA-F68B-964C-9C8C-35D7535EC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07" y="895748"/>
            <a:ext cx="10519719" cy="5710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1E670E5-BA10-B948-B187-889BA9B9A96D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1045244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6203852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Rheostat (Variable Resistor)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311D27-4E3D-4D44-B47D-E54ACB771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50" y="933076"/>
            <a:ext cx="11434119" cy="17289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DDEB77-C56B-8E4D-AA1F-7CA68E86F716}"/>
              </a:ext>
            </a:extLst>
          </p:cNvPr>
          <p:cNvSpPr txBox="1">
            <a:spLocks/>
          </p:cNvSpPr>
          <p:nvPr/>
        </p:nvSpPr>
        <p:spPr>
          <a:xfrm>
            <a:off x="3395164" y="150642"/>
            <a:ext cx="11684776" cy="70523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Dimmer Switch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23E39-76B4-1F47-A343-C20EC597C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369" y="3982298"/>
            <a:ext cx="2661827" cy="26618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388639-E760-7440-A693-80B1050A2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685" y="2871668"/>
            <a:ext cx="2241944" cy="932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96AC40-D107-034E-BAB5-1662086E1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002" y="2871668"/>
            <a:ext cx="2091876" cy="938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421C5B-14AF-E445-8E9E-9554A32EB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5981" y="3982298"/>
            <a:ext cx="2677413" cy="2677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26586C-673D-CC42-944F-2E76BE492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6338" y="3874703"/>
            <a:ext cx="2892605" cy="289260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FC3521F-D3B2-6849-A1B6-6815C4422D06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2932839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7488955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Meters – Voltmeter &amp; Millivoltmeter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7CAC4-C72C-5049-8B37-95C5EA328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50" y="992548"/>
            <a:ext cx="11079892" cy="2999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AA1CE1-E532-0646-A971-21CA01F55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4129215"/>
            <a:ext cx="2638168" cy="2638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A5017F-2A40-0B40-AC34-DE3FF085A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718" y="4129215"/>
            <a:ext cx="2484275" cy="2638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66D946B-3D57-0348-BD87-BBF440048B71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2120414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FB779DC3-7F3F-9B40-A1B3-D910401DC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59" y="150642"/>
            <a:ext cx="7488955" cy="602523"/>
          </a:xfr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anchor="t" anchorCtr="0">
            <a:normAutofit/>
          </a:bodyPr>
          <a:lstStyle/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Meters – Ammeter &amp; Galvanometer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5F1F9-B2AF-BA40-997B-F9145C2F4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43" y="2086247"/>
            <a:ext cx="10676238" cy="4570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A42EDA-117B-DD40-A8EF-4280D483F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194" y="150642"/>
            <a:ext cx="1788984" cy="1788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033255-E9EE-1846-8008-7EEA64B40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9085" y="150642"/>
            <a:ext cx="1859651" cy="1788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1BCDAC-1EB5-DF46-BC63-287ECCE6352A}"/>
              </a:ext>
            </a:extLst>
          </p:cNvPr>
          <p:cNvSpPr txBox="1">
            <a:spLocks/>
          </p:cNvSpPr>
          <p:nvPr/>
        </p:nvSpPr>
        <p:spPr>
          <a:xfrm>
            <a:off x="9586082" y="6499927"/>
            <a:ext cx="2481720" cy="249944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t" anchorCtr="0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ln w="3175" cmpd="sng"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Tim Craddock – FLVT School</a:t>
            </a:r>
          </a:p>
        </p:txBody>
      </p:sp>
    </p:spTree>
    <p:extLst>
      <p:ext uri="{BB962C8B-B14F-4D97-AF65-F5344CB8AC3E}">
        <p14:creationId xmlns:p14="http://schemas.microsoft.com/office/powerpoint/2010/main" val="14660457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2627</TotalTime>
  <Words>377</Words>
  <Application>Microsoft Macintosh PowerPoint</Application>
  <PresentationFormat>Widescreen</PresentationFormat>
  <Paragraphs>79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Trebuchet MS</vt:lpstr>
      <vt:lpstr>Tw Cen MT</vt:lpstr>
      <vt:lpstr>Circuit</vt:lpstr>
      <vt:lpstr>Neon Signs</vt:lpstr>
      <vt:lpstr>Conductors &amp; Insulators</vt:lpstr>
      <vt:lpstr>Superconductors</vt:lpstr>
      <vt:lpstr>Resistors</vt:lpstr>
      <vt:lpstr>Ohm’s Law</vt:lpstr>
      <vt:lpstr>Ohm’s Law</vt:lpstr>
      <vt:lpstr>Rheostat (Variable Resistor)</vt:lpstr>
      <vt:lpstr>Meters – Voltmeter &amp; Millivoltmeter</vt:lpstr>
      <vt:lpstr>Meters – Ammeter &amp; Galvanometer</vt:lpstr>
      <vt:lpstr>Multimeters</vt:lpstr>
      <vt:lpstr>Circuits</vt:lpstr>
      <vt:lpstr>Parts of a Circuit</vt:lpstr>
      <vt:lpstr>Circuit Symbols</vt:lpstr>
      <vt:lpstr>Examples of some circuits</vt:lpstr>
      <vt:lpstr>Microchips</vt:lpstr>
      <vt:lpstr>Circuits</vt:lpstr>
      <vt:lpstr>Circuits</vt:lpstr>
      <vt:lpstr>Types of Energy</vt:lpstr>
      <vt:lpstr>Energy Transformations</vt:lpstr>
      <vt:lpstr>Thermocouple</vt:lpstr>
      <vt:lpstr>Direct vs. Alternating Current</vt:lpstr>
      <vt:lpstr>Transformers</vt:lpstr>
      <vt:lpstr>Transformers</vt:lpstr>
      <vt:lpstr>Power</vt:lpstr>
      <vt:lpstr>Power</vt:lpstr>
      <vt:lpstr>Energy</vt:lpstr>
      <vt:lpstr>Calculating Energy</vt:lpstr>
      <vt:lpstr>Energy can also be calculated in kilowatt hours (kW.h)</vt:lpstr>
      <vt:lpstr>Efficiency</vt:lpstr>
      <vt:lpstr>Which device is the most efficient?</vt:lpstr>
      <vt:lpstr>Limits to efficiency!</vt:lpstr>
      <vt:lpstr>Limits to efficiency!</vt:lpstr>
      <vt:lpstr>Limits to efficiency!</vt:lpstr>
      <vt:lpstr>Energuide labels inform us of a products efficiency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44</cp:revision>
  <dcterms:created xsi:type="dcterms:W3CDTF">2018-06-16T18:56:49Z</dcterms:created>
  <dcterms:modified xsi:type="dcterms:W3CDTF">2018-06-19T05:02:01Z</dcterms:modified>
</cp:coreProperties>
</file>