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58" r:id="rId5"/>
    <p:sldId id="267" r:id="rId6"/>
    <p:sldId id="268" r:id="rId7"/>
    <p:sldId id="269" r:id="rId8"/>
    <p:sldId id="270" r:id="rId9"/>
    <p:sldId id="271" r:id="rId10"/>
    <p:sldId id="266" r:id="rId11"/>
    <p:sldId id="272" r:id="rId12"/>
    <p:sldId id="273" r:id="rId13"/>
    <p:sldId id="274" r:id="rId14"/>
    <p:sldId id="275" r:id="rId15"/>
    <p:sldId id="276" r:id="rId16"/>
    <p:sldId id="278" r:id="rId17"/>
    <p:sldId id="277" r:id="rId18"/>
    <p:sldId id="261" r:id="rId19"/>
    <p:sldId id="279" r:id="rId20"/>
    <p:sldId id="280" r:id="rId21"/>
    <p:sldId id="262" r:id="rId22"/>
    <p:sldId id="281" r:id="rId23"/>
    <p:sldId id="282" r:id="rId24"/>
    <p:sldId id="283" r:id="rId25"/>
    <p:sldId id="28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41"/>
    <p:restoredTop sz="94674"/>
  </p:normalViewPr>
  <p:slideViewPr>
    <p:cSldViewPr snapToGrid="0" snapToObjects="1">
      <p:cViewPr varScale="1">
        <p:scale>
          <a:sx n="131" d="100"/>
          <a:sy n="131" d="100"/>
        </p:scale>
        <p:origin x="2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6/18/18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6/18/18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6/18/18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6/18/18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6/18/18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6/18/18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tiff"/><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1.xml"/><Relationship Id="rId5" Type="http://schemas.openxmlformats.org/officeDocument/2006/relationships/image" Target="../media/image36.tiff"/><Relationship Id="rId4" Type="http://schemas.openxmlformats.org/officeDocument/2006/relationships/image" Target="../media/image35.tiff"/></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iff"/><Relationship Id="rId1" Type="http://schemas.openxmlformats.org/officeDocument/2006/relationships/slideLayout" Target="../slideLayouts/slideLayout1.xml"/><Relationship Id="rId5" Type="http://schemas.openxmlformats.org/officeDocument/2006/relationships/image" Target="../media/image41.tiff"/><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tiff"/><Relationship Id="rId7" Type="http://schemas.openxmlformats.org/officeDocument/2006/relationships/image" Target="../media/image47.tiff"/><Relationship Id="rId2" Type="http://schemas.openxmlformats.org/officeDocument/2006/relationships/image" Target="../media/image42.tiff"/><Relationship Id="rId1" Type="http://schemas.openxmlformats.org/officeDocument/2006/relationships/slideLayout" Target="../slideLayouts/slideLayout1.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tiff"/></Relationships>
</file>

<file path=ppt/slides/_rels/slide2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166988-D54A-574C-9905-3D84DB1A55D1}"/>
              </a:ext>
            </a:extLst>
          </p:cNvPr>
          <p:cNvPicPr>
            <a:picLocks noChangeAspect="1"/>
          </p:cNvPicPr>
          <p:nvPr/>
        </p:nvPicPr>
        <p:blipFill>
          <a:blip r:embed="rId2"/>
          <a:stretch>
            <a:fillRect/>
          </a:stretch>
        </p:blipFill>
        <p:spPr>
          <a:xfrm>
            <a:off x="2942562" y="1187376"/>
            <a:ext cx="9098846" cy="51263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ED885382-6F19-B641-A603-2685E88196C0}"/>
              </a:ext>
            </a:extLst>
          </p:cNvPr>
          <p:cNvPicPr>
            <a:picLocks noChangeAspect="1"/>
          </p:cNvPicPr>
          <p:nvPr/>
        </p:nvPicPr>
        <p:blipFill>
          <a:blip r:embed="rId3"/>
          <a:stretch>
            <a:fillRect/>
          </a:stretch>
        </p:blipFill>
        <p:spPr>
          <a:xfrm>
            <a:off x="309511" y="759511"/>
            <a:ext cx="3814648" cy="2358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1114A771-AF71-C241-98C7-EAD0286DAEB4}"/>
              </a:ext>
            </a:extLst>
          </p:cNvPr>
          <p:cNvPicPr>
            <a:picLocks noChangeAspect="1"/>
          </p:cNvPicPr>
          <p:nvPr/>
        </p:nvPicPr>
        <p:blipFill>
          <a:blip r:embed="rId4"/>
          <a:stretch>
            <a:fillRect/>
          </a:stretch>
        </p:blipFill>
        <p:spPr>
          <a:xfrm>
            <a:off x="4287465" y="918995"/>
            <a:ext cx="1716575" cy="1143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50359412-E007-C04C-931C-8D634298CA35}"/>
              </a:ext>
            </a:extLst>
          </p:cNvPr>
          <p:cNvPicPr>
            <a:picLocks noChangeAspect="1"/>
          </p:cNvPicPr>
          <p:nvPr/>
        </p:nvPicPr>
        <p:blipFill>
          <a:blip r:embed="rId5"/>
          <a:stretch>
            <a:fillRect/>
          </a:stretch>
        </p:blipFill>
        <p:spPr>
          <a:xfrm>
            <a:off x="2251840" y="2600679"/>
            <a:ext cx="3752201" cy="2299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12E6919A-DF8F-6543-9E50-35DEFFD2E2EA}"/>
              </a:ext>
            </a:extLst>
          </p:cNvPr>
          <p:cNvPicPr>
            <a:picLocks noChangeAspect="1"/>
          </p:cNvPicPr>
          <p:nvPr/>
        </p:nvPicPr>
        <p:blipFill>
          <a:blip r:embed="rId6"/>
          <a:stretch>
            <a:fillRect/>
          </a:stretch>
        </p:blipFill>
        <p:spPr>
          <a:xfrm>
            <a:off x="331978" y="4229147"/>
            <a:ext cx="3955487" cy="2248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FE6589D-F000-AF4A-897A-7BE281A66153}"/>
              </a:ext>
            </a:extLst>
          </p:cNvPr>
          <p:cNvPicPr>
            <a:picLocks noChangeAspect="1"/>
          </p:cNvPicPr>
          <p:nvPr/>
        </p:nvPicPr>
        <p:blipFill>
          <a:blip r:embed="rId7"/>
          <a:stretch>
            <a:fillRect/>
          </a:stretch>
        </p:blipFill>
        <p:spPr>
          <a:xfrm>
            <a:off x="4586590" y="4594482"/>
            <a:ext cx="3637626" cy="2046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9523D44F-CD86-8240-AD2D-DEE396B9BE10}"/>
              </a:ext>
            </a:extLst>
          </p:cNvPr>
          <p:cNvSpPr>
            <a:spLocks noGrp="1"/>
          </p:cNvSpPr>
          <p:nvPr>
            <p:ph type="ctrTitle"/>
          </p:nvPr>
        </p:nvSpPr>
        <p:spPr>
          <a:xfrm>
            <a:off x="1952470" y="127321"/>
            <a:ext cx="8103141" cy="518761"/>
          </a:xfrm>
          <a:solidFill>
            <a:srgbClr val="FF0000"/>
          </a:solidFill>
          <a:ln w="38100">
            <a:solidFill>
              <a:schemeClr val="bg1"/>
            </a:solidFill>
          </a:ln>
        </p:spPr>
        <p:txBody>
          <a:bodyPr anchor="t" anchorCtr="0">
            <a:normAutofit fontScale="90000"/>
          </a:bodyPr>
          <a:lstStyle/>
          <a:p>
            <a:pPr algn="ctr"/>
            <a:r>
              <a:rPr lang="en-US" sz="3600" b="1" cap="none" dirty="0">
                <a:ln w="3175" cmpd="sng">
                  <a:solidFill>
                    <a:schemeClr val="bg1"/>
                  </a:solidFill>
                </a:ln>
                <a:solidFill>
                  <a:srgbClr val="FFFF00"/>
                </a:solidFill>
              </a:rPr>
              <a:t>Unit D - Electrical Principles &amp; Technologies</a:t>
            </a:r>
          </a:p>
        </p:txBody>
      </p:sp>
      <p:sp>
        <p:nvSpPr>
          <p:cNvPr id="12" name="Title 1">
            <a:extLst>
              <a:ext uri="{FF2B5EF4-FFF2-40B4-BE49-F238E27FC236}">
                <a16:creationId xmlns:a16="http://schemas.microsoft.com/office/drawing/2014/main" id="{10D45E5E-8A43-AE47-971F-1F2DA6C763F1}"/>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321147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948" y="109454"/>
            <a:ext cx="4556536" cy="497820"/>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1.2 – </a:t>
            </a:r>
            <a:r>
              <a:rPr lang="en-US" sz="3600" b="1" cap="none" dirty="0">
                <a:ln w="3175" cmpd="sng">
                  <a:solidFill>
                    <a:schemeClr val="bg1"/>
                  </a:solidFill>
                </a:ln>
                <a:solidFill>
                  <a:srgbClr val="FFFF00"/>
                </a:solidFill>
              </a:rPr>
              <a:t>Current Electricity</a:t>
            </a:r>
          </a:p>
        </p:txBody>
      </p:sp>
      <p:sp>
        <p:nvSpPr>
          <p:cNvPr id="4" name="Title 1"/>
          <p:cNvSpPr txBox="1">
            <a:spLocks/>
          </p:cNvSpPr>
          <p:nvPr/>
        </p:nvSpPr>
        <p:spPr>
          <a:xfrm>
            <a:off x="196948" y="1647031"/>
            <a:ext cx="5802493" cy="2522352"/>
          </a:xfrm>
          <a:prstGeom prst="rect">
            <a:avLst/>
          </a:prstGeom>
          <a:ln w="57150">
            <a:solidFill>
              <a:schemeClr val="bg1"/>
            </a:solidFill>
          </a:ln>
          <a:effectLst/>
        </p:spPr>
        <p:txBody>
          <a:bodyPr vert="horz" lIns="91440" tIns="45720" rIns="91440" bIns="45720" rtlCol="0" anchor="t" anchorCtr="0">
            <a:normAutofit fontScale="85000" lnSpcReduction="2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CA" sz="2800" b="1" cap="none" dirty="0">
                <a:ln w="3175" cmpd="sng">
                  <a:solidFill>
                    <a:schemeClr val="bg1"/>
                  </a:solidFill>
                </a:ln>
                <a:solidFill>
                  <a:srgbClr val="FFFF00"/>
                </a:solidFill>
              </a:rPr>
              <a:t>Connected in 1 big loop </a:t>
            </a:r>
          </a:p>
          <a:p>
            <a:pPr marL="457200" indent="-457200">
              <a:buFont typeface="Arial" panose="020B0604020202020204" pitchFamily="34" charset="0"/>
              <a:buChar char="•"/>
            </a:pPr>
            <a:r>
              <a:rPr lang="en-CA" sz="2800" b="1" cap="none" dirty="0">
                <a:ln w="3175" cmpd="sng">
                  <a:solidFill>
                    <a:schemeClr val="bg1"/>
                  </a:solidFill>
                </a:ln>
              </a:rPr>
              <a:t>Only 1 pathway</a:t>
            </a:r>
          </a:p>
          <a:p>
            <a:pPr marL="457200" indent="-457200">
              <a:buFont typeface="Arial" panose="020B0604020202020204" pitchFamily="34" charset="0"/>
              <a:buChar char="•"/>
            </a:pPr>
            <a:r>
              <a:rPr lang="en-CA" sz="2800" b="1" cap="none" dirty="0">
                <a:ln w="3175" cmpd="sng">
                  <a:solidFill>
                    <a:schemeClr val="bg1"/>
                  </a:solidFill>
                </a:ln>
                <a:solidFill>
                  <a:srgbClr val="FFFF00"/>
                </a:solidFill>
              </a:rPr>
              <a:t>If one load breaks and disrupts the flow, the whole circuit shuts down</a:t>
            </a:r>
          </a:p>
          <a:p>
            <a:pPr marL="457200" indent="-457200">
              <a:buFont typeface="Arial" panose="020B0604020202020204" pitchFamily="34" charset="0"/>
              <a:buChar char="•"/>
            </a:pPr>
            <a:r>
              <a:rPr lang="en-CA" sz="2800" b="1" cap="none" dirty="0">
                <a:ln w="3175" cmpd="sng">
                  <a:solidFill>
                    <a:schemeClr val="bg1"/>
                  </a:solidFill>
                </a:ln>
              </a:rPr>
              <a:t>As more loads are added to the circuit, the loads receive less power as they all share the energy as all the loads are connected to the same circuit (loop).</a:t>
            </a:r>
          </a:p>
        </p:txBody>
      </p:sp>
      <p:sp>
        <p:nvSpPr>
          <p:cNvPr id="6" name="Title 1">
            <a:extLst>
              <a:ext uri="{FF2B5EF4-FFF2-40B4-BE49-F238E27FC236}">
                <a16:creationId xmlns:a16="http://schemas.microsoft.com/office/drawing/2014/main" id="{87A128B9-2CC6-2647-8A5C-5B00D6830ADA}"/>
              </a:ext>
            </a:extLst>
          </p:cNvPr>
          <p:cNvSpPr txBox="1">
            <a:spLocks/>
          </p:cNvSpPr>
          <p:nvPr/>
        </p:nvSpPr>
        <p:spPr>
          <a:xfrm>
            <a:off x="184731" y="751340"/>
            <a:ext cx="5778063" cy="751625"/>
          </a:xfrm>
          <a:prstGeom prst="rect">
            <a:avLst/>
          </a:prstGeom>
          <a:solidFill>
            <a:srgbClr val="FFFF00"/>
          </a:solidFill>
          <a:ln w="57150">
            <a:solidFill>
              <a:schemeClr val="bg1"/>
            </a:solidFill>
          </a:ln>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Series Circuit</a:t>
            </a:r>
          </a:p>
        </p:txBody>
      </p:sp>
      <p:sp>
        <p:nvSpPr>
          <p:cNvPr id="7" name="Title 1">
            <a:extLst>
              <a:ext uri="{FF2B5EF4-FFF2-40B4-BE49-F238E27FC236}">
                <a16:creationId xmlns:a16="http://schemas.microsoft.com/office/drawing/2014/main" id="{804FC4D1-E72B-474C-9C65-E7E1869EE51B}"/>
              </a:ext>
            </a:extLst>
          </p:cNvPr>
          <p:cNvSpPr txBox="1">
            <a:spLocks/>
          </p:cNvSpPr>
          <p:nvPr/>
        </p:nvSpPr>
        <p:spPr>
          <a:xfrm>
            <a:off x="6306085" y="751339"/>
            <a:ext cx="5778063" cy="751625"/>
          </a:xfrm>
          <a:prstGeom prst="rect">
            <a:avLst/>
          </a:prstGeom>
          <a:solidFill>
            <a:srgbClr val="FFFF00"/>
          </a:solidFill>
          <a:ln w="57150">
            <a:solidFill>
              <a:schemeClr val="bg1"/>
            </a:solidFill>
          </a:ln>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Parallel Circuit</a:t>
            </a:r>
          </a:p>
        </p:txBody>
      </p:sp>
      <p:sp>
        <p:nvSpPr>
          <p:cNvPr id="8" name="Title 1">
            <a:extLst>
              <a:ext uri="{FF2B5EF4-FFF2-40B4-BE49-F238E27FC236}">
                <a16:creationId xmlns:a16="http://schemas.microsoft.com/office/drawing/2014/main" id="{CD809E81-B980-D642-AB66-385A92D3D790}"/>
              </a:ext>
            </a:extLst>
          </p:cNvPr>
          <p:cNvSpPr txBox="1">
            <a:spLocks/>
          </p:cNvSpPr>
          <p:nvPr/>
        </p:nvSpPr>
        <p:spPr>
          <a:xfrm>
            <a:off x="6281655" y="1647030"/>
            <a:ext cx="5802493" cy="2522353"/>
          </a:xfrm>
          <a:prstGeom prst="rect">
            <a:avLst/>
          </a:prstGeom>
          <a:ln w="57150">
            <a:solidFill>
              <a:schemeClr val="bg1"/>
            </a:solidFill>
          </a:ln>
          <a:effectLst/>
        </p:spPr>
        <p:txBody>
          <a:bodyPr vert="horz" lIns="91440" tIns="45720" rIns="91440" bIns="45720" rtlCol="0" anchor="t" anchorCtr="0">
            <a:normAutofit fontScale="85000" lnSpcReduction="2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CA" sz="2800" b="1" cap="none" dirty="0">
                <a:ln w="3175" cmpd="sng">
                  <a:solidFill>
                    <a:schemeClr val="bg1"/>
                  </a:solidFill>
                </a:ln>
                <a:solidFill>
                  <a:srgbClr val="FFFF00"/>
                </a:solidFill>
              </a:rPr>
              <a:t>Connected in a ”ladder”</a:t>
            </a:r>
          </a:p>
          <a:p>
            <a:pPr marL="457200" indent="-457200">
              <a:buFont typeface="Arial" panose="020B0604020202020204" pitchFamily="34" charset="0"/>
              <a:buChar char="•"/>
            </a:pPr>
            <a:r>
              <a:rPr lang="en-CA" sz="2800" b="1" cap="none" dirty="0">
                <a:ln w="3175" cmpd="sng">
                  <a:solidFill>
                    <a:schemeClr val="bg1"/>
                  </a:solidFill>
                </a:ln>
              </a:rPr>
              <a:t>Many pathways</a:t>
            </a:r>
          </a:p>
          <a:p>
            <a:pPr marL="457200" indent="-457200">
              <a:buFont typeface="Arial" panose="020B0604020202020204" pitchFamily="34" charset="0"/>
              <a:buChar char="•"/>
            </a:pPr>
            <a:r>
              <a:rPr lang="en-CA" sz="2800" b="1" cap="none" dirty="0">
                <a:ln w="3175" cmpd="sng">
                  <a:solidFill>
                    <a:schemeClr val="bg1"/>
                  </a:solidFill>
                </a:ln>
                <a:solidFill>
                  <a:srgbClr val="FFFF00"/>
                </a:solidFill>
              </a:rPr>
              <a:t>If one load breaks down, the other loads will not be affected unless they are connected to the same loop in the circuit.</a:t>
            </a:r>
          </a:p>
          <a:p>
            <a:pPr marL="457200" indent="-457200">
              <a:buFont typeface="Arial" panose="020B0604020202020204" pitchFamily="34" charset="0"/>
              <a:buChar char="•"/>
            </a:pPr>
            <a:r>
              <a:rPr lang="en-CA" sz="2800" b="1" cap="none" dirty="0">
                <a:ln w="3175" cmpd="sng">
                  <a:solidFill>
                    <a:schemeClr val="bg1"/>
                  </a:solidFill>
                </a:ln>
              </a:rPr>
              <a:t>As more loads are added, the other loads are not affected.</a:t>
            </a:r>
          </a:p>
          <a:p>
            <a:pPr marL="457200" indent="-457200">
              <a:buFont typeface="Arial" panose="020B0604020202020204" pitchFamily="34" charset="0"/>
              <a:buChar char="•"/>
            </a:pPr>
            <a:endParaRPr lang="en-CA" sz="2800" b="1" dirty="0">
              <a:ln w="3175" cmpd="sng">
                <a:solidFill>
                  <a:schemeClr val="bg1"/>
                </a:solidFill>
              </a:ln>
            </a:endParaRPr>
          </a:p>
        </p:txBody>
      </p:sp>
      <p:pic>
        <p:nvPicPr>
          <p:cNvPr id="5" name="Picture 4">
            <a:extLst>
              <a:ext uri="{FF2B5EF4-FFF2-40B4-BE49-F238E27FC236}">
                <a16:creationId xmlns:a16="http://schemas.microsoft.com/office/drawing/2014/main" id="{27BEF5B6-D2A1-844D-8054-14E6CB851381}"/>
              </a:ext>
            </a:extLst>
          </p:cNvPr>
          <p:cNvPicPr>
            <a:picLocks noChangeAspect="1"/>
          </p:cNvPicPr>
          <p:nvPr/>
        </p:nvPicPr>
        <p:blipFill>
          <a:blip r:embed="rId2"/>
          <a:stretch>
            <a:fillRect/>
          </a:stretch>
        </p:blipFill>
        <p:spPr>
          <a:xfrm>
            <a:off x="7258778" y="4295458"/>
            <a:ext cx="3441797" cy="2269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AE273CD-2472-2546-81B8-DD410EEDD89F}"/>
              </a:ext>
            </a:extLst>
          </p:cNvPr>
          <p:cNvPicPr>
            <a:picLocks noChangeAspect="1"/>
          </p:cNvPicPr>
          <p:nvPr/>
        </p:nvPicPr>
        <p:blipFill>
          <a:blip r:embed="rId3"/>
          <a:stretch>
            <a:fillRect/>
          </a:stretch>
        </p:blipFill>
        <p:spPr>
          <a:xfrm>
            <a:off x="977167" y="4313449"/>
            <a:ext cx="4031835" cy="223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6928428C-6094-6D4D-A2B5-F43780A05072}"/>
              </a:ext>
            </a:extLst>
          </p:cNvPr>
          <p:cNvSpPr txBox="1">
            <a:spLocks/>
          </p:cNvSpPr>
          <p:nvPr/>
        </p:nvSpPr>
        <p:spPr>
          <a:xfrm>
            <a:off x="9602428" y="6462296"/>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2236971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44" y="172274"/>
            <a:ext cx="4620861" cy="55366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1.2 – </a:t>
            </a:r>
            <a:r>
              <a:rPr lang="en-US" sz="3600" b="1" cap="none" dirty="0">
                <a:ln w="3175" cmpd="sng">
                  <a:solidFill>
                    <a:schemeClr val="bg1"/>
                  </a:solidFill>
                </a:ln>
                <a:solidFill>
                  <a:srgbClr val="FFFF00"/>
                </a:solidFill>
              </a:rPr>
              <a:t>Current Electricity</a:t>
            </a:r>
          </a:p>
        </p:txBody>
      </p:sp>
      <p:sp>
        <p:nvSpPr>
          <p:cNvPr id="12" name="Title 1">
            <a:extLst>
              <a:ext uri="{FF2B5EF4-FFF2-40B4-BE49-F238E27FC236}">
                <a16:creationId xmlns:a16="http://schemas.microsoft.com/office/drawing/2014/main" id="{CFA6042B-6043-6149-8E31-2317DCA2D5F4}"/>
              </a:ext>
            </a:extLst>
          </p:cNvPr>
          <p:cNvSpPr txBox="1">
            <a:spLocks/>
          </p:cNvSpPr>
          <p:nvPr/>
        </p:nvSpPr>
        <p:spPr>
          <a:xfrm>
            <a:off x="1219721" y="838016"/>
            <a:ext cx="8754917" cy="75329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What is Voltage?</a:t>
            </a:r>
          </a:p>
        </p:txBody>
      </p:sp>
      <p:pic>
        <p:nvPicPr>
          <p:cNvPr id="8" name="Picture 7">
            <a:extLst>
              <a:ext uri="{FF2B5EF4-FFF2-40B4-BE49-F238E27FC236}">
                <a16:creationId xmlns:a16="http://schemas.microsoft.com/office/drawing/2014/main" id="{B2945178-9178-E449-A1F7-133D284546D7}"/>
              </a:ext>
            </a:extLst>
          </p:cNvPr>
          <p:cNvPicPr>
            <a:picLocks noChangeAspect="1"/>
          </p:cNvPicPr>
          <p:nvPr/>
        </p:nvPicPr>
        <p:blipFill>
          <a:blip r:embed="rId2"/>
          <a:stretch>
            <a:fillRect/>
          </a:stretch>
        </p:blipFill>
        <p:spPr>
          <a:xfrm>
            <a:off x="488610" y="1703394"/>
            <a:ext cx="11319481" cy="1379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90EBFAC-3E9D-0540-8A2A-CC1EEE6625C6}"/>
              </a:ext>
            </a:extLst>
          </p:cNvPr>
          <p:cNvPicPr>
            <a:picLocks noChangeAspect="1"/>
          </p:cNvPicPr>
          <p:nvPr/>
        </p:nvPicPr>
        <p:blipFill>
          <a:blip r:embed="rId3"/>
          <a:stretch>
            <a:fillRect/>
          </a:stretch>
        </p:blipFill>
        <p:spPr>
          <a:xfrm>
            <a:off x="1758998" y="3243291"/>
            <a:ext cx="3163560" cy="31714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1">
            <a:extLst>
              <a:ext uri="{FF2B5EF4-FFF2-40B4-BE49-F238E27FC236}">
                <a16:creationId xmlns:a16="http://schemas.microsoft.com/office/drawing/2014/main" id="{D22B479F-D6AE-444B-8B18-74FB970D1B11}"/>
              </a:ext>
            </a:extLst>
          </p:cNvPr>
          <p:cNvSpPr txBox="1">
            <a:spLocks/>
          </p:cNvSpPr>
          <p:nvPr/>
        </p:nvSpPr>
        <p:spPr>
          <a:xfrm>
            <a:off x="5311414" y="3726161"/>
            <a:ext cx="4035011" cy="2205728"/>
          </a:xfrm>
          <a:prstGeom prst="rect">
            <a:avLst/>
          </a:prstGeom>
          <a:ln w="57150">
            <a:solidFill>
              <a:schemeClr val="bg1"/>
            </a:solidFill>
          </a:ln>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CA" sz="3200" b="1" cap="none" dirty="0">
                <a:ln w="3175" cmpd="sng">
                  <a:solidFill>
                    <a:schemeClr val="bg1"/>
                  </a:solidFill>
                </a:ln>
                <a:solidFill>
                  <a:srgbClr val="FFFF00"/>
                </a:solidFill>
              </a:rPr>
              <a:t>Volts are used to measure how much electricity is available to the circuit!</a:t>
            </a:r>
          </a:p>
        </p:txBody>
      </p:sp>
      <p:sp>
        <p:nvSpPr>
          <p:cNvPr id="7" name="Title 1">
            <a:extLst>
              <a:ext uri="{FF2B5EF4-FFF2-40B4-BE49-F238E27FC236}">
                <a16:creationId xmlns:a16="http://schemas.microsoft.com/office/drawing/2014/main" id="{B7AC8D69-14DE-E248-B23F-D08F19895921}"/>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459364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44" y="172274"/>
            <a:ext cx="4620861" cy="55366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1.2 – </a:t>
            </a:r>
            <a:r>
              <a:rPr lang="en-US" sz="3600" b="1" cap="none" dirty="0">
                <a:ln w="3175" cmpd="sng">
                  <a:solidFill>
                    <a:schemeClr val="bg1"/>
                  </a:solidFill>
                </a:ln>
                <a:solidFill>
                  <a:srgbClr val="FFFF00"/>
                </a:solidFill>
              </a:rPr>
              <a:t>Current Electricity</a:t>
            </a:r>
          </a:p>
        </p:txBody>
      </p:sp>
      <p:sp>
        <p:nvSpPr>
          <p:cNvPr id="12" name="Title 1">
            <a:extLst>
              <a:ext uri="{FF2B5EF4-FFF2-40B4-BE49-F238E27FC236}">
                <a16:creationId xmlns:a16="http://schemas.microsoft.com/office/drawing/2014/main" id="{CFA6042B-6043-6149-8E31-2317DCA2D5F4}"/>
              </a:ext>
            </a:extLst>
          </p:cNvPr>
          <p:cNvSpPr txBox="1">
            <a:spLocks/>
          </p:cNvSpPr>
          <p:nvPr/>
        </p:nvSpPr>
        <p:spPr>
          <a:xfrm>
            <a:off x="195445" y="838016"/>
            <a:ext cx="11684776" cy="70523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How can we measure the voltage in a circuit?</a:t>
            </a:r>
          </a:p>
        </p:txBody>
      </p:sp>
      <p:pic>
        <p:nvPicPr>
          <p:cNvPr id="4" name="Picture 3">
            <a:extLst>
              <a:ext uri="{FF2B5EF4-FFF2-40B4-BE49-F238E27FC236}">
                <a16:creationId xmlns:a16="http://schemas.microsoft.com/office/drawing/2014/main" id="{F0BA33A0-170A-7840-9A74-84B7FC5BEF51}"/>
              </a:ext>
            </a:extLst>
          </p:cNvPr>
          <p:cNvPicPr>
            <a:picLocks noChangeAspect="1"/>
          </p:cNvPicPr>
          <p:nvPr/>
        </p:nvPicPr>
        <p:blipFill>
          <a:blip r:embed="rId2"/>
          <a:stretch>
            <a:fillRect/>
          </a:stretch>
        </p:blipFill>
        <p:spPr>
          <a:xfrm>
            <a:off x="146583" y="1543252"/>
            <a:ext cx="11905814" cy="1948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90AC9C42-11D9-4441-9500-F1BD0EC83B34}"/>
              </a:ext>
            </a:extLst>
          </p:cNvPr>
          <p:cNvPicPr>
            <a:picLocks noChangeAspect="1"/>
          </p:cNvPicPr>
          <p:nvPr/>
        </p:nvPicPr>
        <p:blipFill>
          <a:blip r:embed="rId3"/>
          <a:stretch>
            <a:fillRect/>
          </a:stretch>
        </p:blipFill>
        <p:spPr>
          <a:xfrm>
            <a:off x="293166" y="3846063"/>
            <a:ext cx="2624539" cy="2624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B8C1F92-233F-954F-AC96-EFC0BD3A14BB}"/>
              </a:ext>
            </a:extLst>
          </p:cNvPr>
          <p:cNvPicPr>
            <a:picLocks noChangeAspect="1"/>
          </p:cNvPicPr>
          <p:nvPr/>
        </p:nvPicPr>
        <p:blipFill>
          <a:blip r:embed="rId4"/>
          <a:stretch>
            <a:fillRect/>
          </a:stretch>
        </p:blipFill>
        <p:spPr>
          <a:xfrm>
            <a:off x="9142681" y="3846063"/>
            <a:ext cx="2688128" cy="2715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6125A59-3039-434A-A7C4-C7C084D05490}"/>
              </a:ext>
            </a:extLst>
          </p:cNvPr>
          <p:cNvPicPr>
            <a:picLocks noChangeAspect="1"/>
          </p:cNvPicPr>
          <p:nvPr/>
        </p:nvPicPr>
        <p:blipFill>
          <a:blip r:embed="rId5"/>
          <a:stretch>
            <a:fillRect/>
          </a:stretch>
        </p:blipFill>
        <p:spPr>
          <a:xfrm>
            <a:off x="3106333" y="3846063"/>
            <a:ext cx="2676478" cy="2676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itle 1">
            <a:extLst>
              <a:ext uri="{FF2B5EF4-FFF2-40B4-BE49-F238E27FC236}">
                <a16:creationId xmlns:a16="http://schemas.microsoft.com/office/drawing/2014/main" id="{C75D59BD-05F4-8B4A-A3B0-08BA30886B78}"/>
              </a:ext>
            </a:extLst>
          </p:cNvPr>
          <p:cNvSpPr txBox="1">
            <a:spLocks/>
          </p:cNvSpPr>
          <p:nvPr/>
        </p:nvSpPr>
        <p:spPr>
          <a:xfrm>
            <a:off x="5971439" y="3894925"/>
            <a:ext cx="2914295" cy="2575677"/>
          </a:xfrm>
          <a:prstGeom prst="rect">
            <a:avLst/>
          </a:prstGeom>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CA" sz="2400" b="1" cap="none" dirty="0">
                <a:ln w="3175" cmpd="sng">
                  <a:solidFill>
                    <a:schemeClr val="bg1"/>
                  </a:solidFill>
                </a:ln>
                <a:solidFill>
                  <a:srgbClr val="FFFF00"/>
                </a:solidFill>
              </a:rPr>
              <a:t>Multimeters like the one pictured to the left can be used to various things like volts, millivolts, amps, milliamps, ohms, etc. and they tend to be less expensive</a:t>
            </a:r>
          </a:p>
        </p:txBody>
      </p:sp>
      <p:sp>
        <p:nvSpPr>
          <p:cNvPr id="9" name="Title 1">
            <a:extLst>
              <a:ext uri="{FF2B5EF4-FFF2-40B4-BE49-F238E27FC236}">
                <a16:creationId xmlns:a16="http://schemas.microsoft.com/office/drawing/2014/main" id="{1B9A10FE-263E-114C-B1EC-6DF4CCAEE61E}"/>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870576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44" y="172274"/>
            <a:ext cx="4620861" cy="55366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1.2 – </a:t>
            </a:r>
            <a:r>
              <a:rPr lang="en-US" sz="3600" b="1" cap="none" dirty="0">
                <a:ln w="3175" cmpd="sng">
                  <a:solidFill>
                    <a:schemeClr val="bg1"/>
                  </a:solidFill>
                </a:ln>
                <a:solidFill>
                  <a:srgbClr val="FFFF00"/>
                </a:solidFill>
              </a:rPr>
              <a:t>Current Electricity</a:t>
            </a:r>
          </a:p>
        </p:txBody>
      </p:sp>
      <p:sp>
        <p:nvSpPr>
          <p:cNvPr id="12" name="Title 1">
            <a:extLst>
              <a:ext uri="{FF2B5EF4-FFF2-40B4-BE49-F238E27FC236}">
                <a16:creationId xmlns:a16="http://schemas.microsoft.com/office/drawing/2014/main" id="{CFA6042B-6043-6149-8E31-2317DCA2D5F4}"/>
              </a:ext>
            </a:extLst>
          </p:cNvPr>
          <p:cNvSpPr txBox="1">
            <a:spLocks/>
          </p:cNvSpPr>
          <p:nvPr/>
        </p:nvSpPr>
        <p:spPr>
          <a:xfrm>
            <a:off x="195445" y="838016"/>
            <a:ext cx="11684776" cy="70523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What is the voltage reading?</a:t>
            </a:r>
          </a:p>
        </p:txBody>
      </p:sp>
      <p:sp>
        <p:nvSpPr>
          <p:cNvPr id="13" name="Title 1">
            <a:extLst>
              <a:ext uri="{FF2B5EF4-FFF2-40B4-BE49-F238E27FC236}">
                <a16:creationId xmlns:a16="http://schemas.microsoft.com/office/drawing/2014/main" id="{C75D59BD-05F4-8B4A-A3B0-08BA30886B78}"/>
              </a:ext>
            </a:extLst>
          </p:cNvPr>
          <p:cNvSpPr txBox="1">
            <a:spLocks/>
          </p:cNvSpPr>
          <p:nvPr/>
        </p:nvSpPr>
        <p:spPr>
          <a:xfrm>
            <a:off x="7460891" y="2722260"/>
            <a:ext cx="4043294" cy="2240629"/>
          </a:xfrm>
          <a:prstGeom prst="rect">
            <a:avLst/>
          </a:prstGeom>
          <a:ln w="57150">
            <a:solidFill>
              <a:schemeClr val="bg1"/>
            </a:solidFill>
          </a:ln>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2800" b="1" cap="none" dirty="0">
                <a:ln w="3175" cmpd="sng">
                  <a:solidFill>
                    <a:schemeClr val="bg1"/>
                  </a:solidFill>
                </a:ln>
                <a:solidFill>
                  <a:srgbClr val="FFFF00"/>
                </a:solidFill>
              </a:rPr>
              <a:t>What is the voltage reading in the picture in:</a:t>
            </a:r>
          </a:p>
          <a:p>
            <a:pPr marL="457200" indent="-457200">
              <a:buFont typeface="+mj-lt"/>
              <a:buAutoNum type="alphaLcParenR"/>
            </a:pPr>
            <a:r>
              <a:rPr lang="en-CA" sz="2800" b="1" cap="none" dirty="0">
                <a:ln w="3175" cmpd="sng">
                  <a:solidFill>
                    <a:schemeClr val="bg1"/>
                  </a:solidFill>
                </a:ln>
                <a:solidFill>
                  <a:srgbClr val="FFFF00"/>
                </a:solidFill>
              </a:rPr>
              <a:t>mV (millivolts)</a:t>
            </a:r>
          </a:p>
          <a:p>
            <a:pPr marL="457200" indent="-457200">
              <a:buFont typeface="+mj-lt"/>
              <a:buAutoNum type="alphaLcParenR"/>
            </a:pPr>
            <a:r>
              <a:rPr lang="en-CA" sz="2800" b="1" cap="none" dirty="0">
                <a:ln w="3175" cmpd="sng">
                  <a:solidFill>
                    <a:schemeClr val="bg1"/>
                  </a:solidFill>
                </a:ln>
                <a:solidFill>
                  <a:srgbClr val="FFFF00"/>
                </a:solidFill>
              </a:rPr>
              <a:t>V (volts)</a:t>
            </a:r>
          </a:p>
          <a:p>
            <a:pPr marL="457200" indent="-457200">
              <a:buFont typeface="+mj-lt"/>
              <a:buAutoNum type="alphaLcParenR"/>
            </a:pPr>
            <a:r>
              <a:rPr lang="en-CA" sz="2800" b="1" cap="none" dirty="0">
                <a:ln w="3175" cmpd="sng">
                  <a:solidFill>
                    <a:schemeClr val="bg1"/>
                  </a:solidFill>
                </a:ln>
                <a:solidFill>
                  <a:srgbClr val="FFFF00"/>
                </a:solidFill>
              </a:rPr>
              <a:t>kV (kilovolts)</a:t>
            </a:r>
          </a:p>
        </p:txBody>
      </p:sp>
      <p:pic>
        <p:nvPicPr>
          <p:cNvPr id="8" name="Picture 7">
            <a:extLst>
              <a:ext uri="{FF2B5EF4-FFF2-40B4-BE49-F238E27FC236}">
                <a16:creationId xmlns:a16="http://schemas.microsoft.com/office/drawing/2014/main" id="{7D48305A-19DC-B143-A56B-7FE55E6F5A2C}"/>
              </a:ext>
            </a:extLst>
          </p:cNvPr>
          <p:cNvPicPr>
            <a:picLocks noChangeAspect="1"/>
          </p:cNvPicPr>
          <p:nvPr/>
        </p:nvPicPr>
        <p:blipFill>
          <a:blip r:embed="rId2"/>
          <a:stretch>
            <a:fillRect/>
          </a:stretch>
        </p:blipFill>
        <p:spPr>
          <a:xfrm>
            <a:off x="191119" y="1543251"/>
            <a:ext cx="6893736" cy="5065657"/>
          </a:xfrm>
          <a:prstGeom prst="rect">
            <a:avLst/>
          </a:prstGeom>
        </p:spPr>
      </p:pic>
      <p:sp>
        <p:nvSpPr>
          <p:cNvPr id="6" name="Title 1">
            <a:extLst>
              <a:ext uri="{FF2B5EF4-FFF2-40B4-BE49-F238E27FC236}">
                <a16:creationId xmlns:a16="http://schemas.microsoft.com/office/drawing/2014/main" id="{B19C56B1-A5DA-FE42-BACF-FE3D70778FD8}"/>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2071251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45" y="172274"/>
            <a:ext cx="3862750" cy="55366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1.3 – </a:t>
            </a:r>
            <a:r>
              <a:rPr lang="en-US" sz="3600" b="1" cap="none" dirty="0">
                <a:ln w="3175" cmpd="sng">
                  <a:solidFill>
                    <a:schemeClr val="bg1"/>
                  </a:solidFill>
                </a:ln>
                <a:solidFill>
                  <a:srgbClr val="FFFF00"/>
                </a:solidFill>
              </a:rPr>
              <a:t>Electrical Safety</a:t>
            </a:r>
          </a:p>
        </p:txBody>
      </p:sp>
      <p:sp>
        <p:nvSpPr>
          <p:cNvPr id="12" name="Title 1">
            <a:extLst>
              <a:ext uri="{FF2B5EF4-FFF2-40B4-BE49-F238E27FC236}">
                <a16:creationId xmlns:a16="http://schemas.microsoft.com/office/drawing/2014/main" id="{CFA6042B-6043-6149-8E31-2317DCA2D5F4}"/>
              </a:ext>
            </a:extLst>
          </p:cNvPr>
          <p:cNvSpPr txBox="1">
            <a:spLocks/>
          </p:cNvSpPr>
          <p:nvPr/>
        </p:nvSpPr>
        <p:spPr>
          <a:xfrm>
            <a:off x="1414645" y="172274"/>
            <a:ext cx="11684776" cy="70523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Short Circuits</a:t>
            </a:r>
          </a:p>
        </p:txBody>
      </p:sp>
      <p:pic>
        <p:nvPicPr>
          <p:cNvPr id="4" name="Picture 3">
            <a:extLst>
              <a:ext uri="{FF2B5EF4-FFF2-40B4-BE49-F238E27FC236}">
                <a16:creationId xmlns:a16="http://schemas.microsoft.com/office/drawing/2014/main" id="{F77ADD81-C6CE-4F42-8C0C-2E47A6EE163F}"/>
              </a:ext>
            </a:extLst>
          </p:cNvPr>
          <p:cNvPicPr>
            <a:picLocks noChangeAspect="1"/>
          </p:cNvPicPr>
          <p:nvPr/>
        </p:nvPicPr>
        <p:blipFill>
          <a:blip r:embed="rId2"/>
          <a:stretch>
            <a:fillRect/>
          </a:stretch>
        </p:blipFill>
        <p:spPr>
          <a:xfrm>
            <a:off x="1275603" y="1010193"/>
            <a:ext cx="5290660" cy="5622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99B3506-6B60-0C4C-9086-4A15843309C5}"/>
              </a:ext>
            </a:extLst>
          </p:cNvPr>
          <p:cNvPicPr>
            <a:picLocks noChangeAspect="1"/>
          </p:cNvPicPr>
          <p:nvPr/>
        </p:nvPicPr>
        <p:blipFill>
          <a:blip r:embed="rId3"/>
          <a:stretch>
            <a:fillRect/>
          </a:stretch>
        </p:blipFill>
        <p:spPr>
          <a:xfrm>
            <a:off x="7257033" y="1010192"/>
            <a:ext cx="3254213" cy="5628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a:extLst>
              <a:ext uri="{FF2B5EF4-FFF2-40B4-BE49-F238E27FC236}">
                <a16:creationId xmlns:a16="http://schemas.microsoft.com/office/drawing/2014/main" id="{D69B1A3C-D2B3-8344-9E3E-DC6DE2E75DA2}"/>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3358438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45" y="172274"/>
            <a:ext cx="3862750" cy="55366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1.3 – </a:t>
            </a:r>
            <a:r>
              <a:rPr lang="en-US" sz="3600" b="1" cap="none" dirty="0">
                <a:ln w="3175" cmpd="sng">
                  <a:solidFill>
                    <a:schemeClr val="bg1"/>
                  </a:solidFill>
                </a:ln>
                <a:solidFill>
                  <a:srgbClr val="FFFF00"/>
                </a:solidFill>
              </a:rPr>
              <a:t>Electrical Safety</a:t>
            </a:r>
          </a:p>
        </p:txBody>
      </p:sp>
      <p:sp>
        <p:nvSpPr>
          <p:cNvPr id="12" name="Title 1">
            <a:extLst>
              <a:ext uri="{FF2B5EF4-FFF2-40B4-BE49-F238E27FC236}">
                <a16:creationId xmlns:a16="http://schemas.microsoft.com/office/drawing/2014/main" id="{CFA6042B-6043-6149-8E31-2317DCA2D5F4}"/>
              </a:ext>
            </a:extLst>
          </p:cNvPr>
          <p:cNvSpPr txBox="1">
            <a:spLocks/>
          </p:cNvSpPr>
          <p:nvPr/>
        </p:nvSpPr>
        <p:spPr>
          <a:xfrm>
            <a:off x="0" y="1136680"/>
            <a:ext cx="11684776" cy="70523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Factors Affecting Electrical Shock</a:t>
            </a:r>
          </a:p>
        </p:txBody>
      </p:sp>
      <p:pic>
        <p:nvPicPr>
          <p:cNvPr id="5" name="Picture 4">
            <a:extLst>
              <a:ext uri="{FF2B5EF4-FFF2-40B4-BE49-F238E27FC236}">
                <a16:creationId xmlns:a16="http://schemas.microsoft.com/office/drawing/2014/main" id="{C3007266-58FD-7942-8882-2947DAD282C3}"/>
              </a:ext>
            </a:extLst>
          </p:cNvPr>
          <p:cNvPicPr>
            <a:picLocks noChangeAspect="1"/>
          </p:cNvPicPr>
          <p:nvPr/>
        </p:nvPicPr>
        <p:blipFill>
          <a:blip r:embed="rId2"/>
          <a:stretch>
            <a:fillRect/>
          </a:stretch>
        </p:blipFill>
        <p:spPr>
          <a:xfrm>
            <a:off x="264318" y="2031204"/>
            <a:ext cx="11520487" cy="3230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1E24229D-5839-CF4D-B584-3226B0DA8ED7}"/>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959289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948" y="109454"/>
            <a:ext cx="4556536" cy="497820"/>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1.2 – </a:t>
            </a:r>
            <a:r>
              <a:rPr lang="en-US" sz="3600" b="1" cap="none" dirty="0">
                <a:ln w="3175" cmpd="sng">
                  <a:solidFill>
                    <a:schemeClr val="bg1"/>
                  </a:solidFill>
                </a:ln>
                <a:solidFill>
                  <a:srgbClr val="FFFF00"/>
                </a:solidFill>
              </a:rPr>
              <a:t>Current Electricity</a:t>
            </a:r>
          </a:p>
        </p:txBody>
      </p:sp>
      <p:sp>
        <p:nvSpPr>
          <p:cNvPr id="4" name="Title 1"/>
          <p:cNvSpPr txBox="1">
            <a:spLocks/>
          </p:cNvSpPr>
          <p:nvPr/>
        </p:nvSpPr>
        <p:spPr>
          <a:xfrm>
            <a:off x="184731" y="1756119"/>
            <a:ext cx="5802493" cy="2578555"/>
          </a:xfrm>
          <a:prstGeom prst="rect">
            <a:avLst/>
          </a:prstGeom>
          <a:ln w="57150">
            <a:solidFill>
              <a:schemeClr val="bg1"/>
            </a:solidFill>
          </a:ln>
          <a:effectLst/>
        </p:spPr>
        <p:txBody>
          <a:bodyPr vert="horz" lIns="91440" tIns="45720" rIns="91440" bIns="45720" rtlCol="0" anchor="t" anchorCtr="0">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CA" sz="2800" b="1" cap="none" dirty="0">
                <a:ln w="3175" cmpd="sng">
                  <a:solidFill>
                    <a:schemeClr val="bg1"/>
                  </a:solidFill>
                </a:ln>
                <a:solidFill>
                  <a:srgbClr val="FFFF00"/>
                </a:solidFill>
              </a:rPr>
              <a:t>NOT reusable</a:t>
            </a:r>
          </a:p>
          <a:p>
            <a:pPr marL="457200" indent="-457200">
              <a:buFont typeface="Arial" panose="020B0604020202020204" pitchFamily="34" charset="0"/>
              <a:buChar char="•"/>
            </a:pPr>
            <a:r>
              <a:rPr lang="en-CA" sz="2800" b="1" cap="none" dirty="0">
                <a:ln w="3175" cmpd="sng">
                  <a:solidFill>
                    <a:schemeClr val="bg1"/>
                  </a:solidFill>
                </a:ln>
              </a:rPr>
              <a:t>Contains a metal strip that melts when a circuit is overloaded. Once the strip melts, the circuit shuts down as the flow of electricity is now stopped.</a:t>
            </a:r>
          </a:p>
        </p:txBody>
      </p:sp>
      <p:sp>
        <p:nvSpPr>
          <p:cNvPr id="6" name="Title 1">
            <a:extLst>
              <a:ext uri="{FF2B5EF4-FFF2-40B4-BE49-F238E27FC236}">
                <a16:creationId xmlns:a16="http://schemas.microsoft.com/office/drawing/2014/main" id="{87A128B9-2CC6-2647-8A5C-5B00D6830ADA}"/>
              </a:ext>
            </a:extLst>
          </p:cNvPr>
          <p:cNvSpPr txBox="1">
            <a:spLocks/>
          </p:cNvSpPr>
          <p:nvPr/>
        </p:nvSpPr>
        <p:spPr>
          <a:xfrm>
            <a:off x="196947" y="1050131"/>
            <a:ext cx="5778063" cy="615749"/>
          </a:xfrm>
          <a:prstGeom prst="rect">
            <a:avLst/>
          </a:prstGeom>
          <a:solidFill>
            <a:srgbClr val="FFFF00"/>
          </a:solidFill>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Fuses</a:t>
            </a:r>
          </a:p>
        </p:txBody>
      </p:sp>
      <p:sp>
        <p:nvSpPr>
          <p:cNvPr id="7" name="Title 1">
            <a:extLst>
              <a:ext uri="{FF2B5EF4-FFF2-40B4-BE49-F238E27FC236}">
                <a16:creationId xmlns:a16="http://schemas.microsoft.com/office/drawing/2014/main" id="{804FC4D1-E72B-474C-9C65-E7E1869EE51B}"/>
              </a:ext>
            </a:extLst>
          </p:cNvPr>
          <p:cNvSpPr txBox="1">
            <a:spLocks/>
          </p:cNvSpPr>
          <p:nvPr/>
        </p:nvSpPr>
        <p:spPr>
          <a:xfrm>
            <a:off x="6306085" y="1050131"/>
            <a:ext cx="5778063" cy="615750"/>
          </a:xfrm>
          <a:prstGeom prst="rect">
            <a:avLst/>
          </a:prstGeom>
          <a:solidFill>
            <a:srgbClr val="FFFF00"/>
          </a:solidFill>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Circuit Breakers</a:t>
            </a:r>
          </a:p>
        </p:txBody>
      </p:sp>
      <p:sp>
        <p:nvSpPr>
          <p:cNvPr id="8" name="Title 1">
            <a:extLst>
              <a:ext uri="{FF2B5EF4-FFF2-40B4-BE49-F238E27FC236}">
                <a16:creationId xmlns:a16="http://schemas.microsoft.com/office/drawing/2014/main" id="{CD809E81-B980-D642-AB66-385A92D3D790}"/>
              </a:ext>
            </a:extLst>
          </p:cNvPr>
          <p:cNvSpPr txBox="1">
            <a:spLocks/>
          </p:cNvSpPr>
          <p:nvPr/>
        </p:nvSpPr>
        <p:spPr>
          <a:xfrm>
            <a:off x="6281655" y="1812321"/>
            <a:ext cx="5802493" cy="2522353"/>
          </a:xfrm>
          <a:prstGeom prst="rect">
            <a:avLst/>
          </a:prstGeom>
          <a:ln w="57150">
            <a:solidFill>
              <a:schemeClr val="bg1"/>
            </a:solidFill>
          </a:ln>
          <a:effectLst/>
        </p:spPr>
        <p:txBody>
          <a:bodyPr vert="horz" lIns="91440" tIns="45720" rIns="91440" bIns="45720" rtlCol="0" anchor="t" anchorCtr="0">
            <a:normAutofit fontScale="92500" lnSpcReduction="2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CA" sz="2800" b="1" cap="none" dirty="0">
                <a:ln w="3175" cmpd="sng">
                  <a:solidFill>
                    <a:schemeClr val="bg1"/>
                  </a:solidFill>
                </a:ln>
                <a:solidFill>
                  <a:srgbClr val="FFFF00"/>
                </a:solidFill>
              </a:rPr>
              <a:t>Reusable</a:t>
            </a:r>
          </a:p>
          <a:p>
            <a:pPr marL="457200" indent="-457200">
              <a:buFont typeface="Arial" panose="020B0604020202020204" pitchFamily="34" charset="0"/>
              <a:buChar char="•"/>
            </a:pPr>
            <a:r>
              <a:rPr lang="en-CA" sz="2800" b="1" cap="none" dirty="0">
                <a:ln w="3175" cmpd="sng">
                  <a:solidFill>
                    <a:schemeClr val="bg1"/>
                  </a:solidFill>
                </a:ln>
              </a:rPr>
              <a:t>Contains a bimetallic strip that bends when a circuit is overloaded. Once the strip bends far enough to fall into a tiny notch, the circuit shuts down as the flow of electricity is now stopped.</a:t>
            </a:r>
          </a:p>
          <a:p>
            <a:pPr marL="457200" indent="-457200">
              <a:buFont typeface="Arial" panose="020B0604020202020204" pitchFamily="34" charset="0"/>
              <a:buChar char="•"/>
            </a:pPr>
            <a:endParaRPr lang="en-CA" sz="2800" b="1" dirty="0">
              <a:ln w="3175" cmpd="sng">
                <a:solidFill>
                  <a:schemeClr val="bg1"/>
                </a:solidFill>
              </a:ln>
            </a:endParaRPr>
          </a:p>
        </p:txBody>
      </p:sp>
      <p:sp>
        <p:nvSpPr>
          <p:cNvPr id="9" name="Title 1">
            <a:extLst>
              <a:ext uri="{FF2B5EF4-FFF2-40B4-BE49-F238E27FC236}">
                <a16:creationId xmlns:a16="http://schemas.microsoft.com/office/drawing/2014/main" id="{8BCA29C4-7910-1C4A-90D3-ECA794FF7684}"/>
              </a:ext>
            </a:extLst>
          </p:cNvPr>
          <p:cNvSpPr txBox="1">
            <a:spLocks/>
          </p:cNvSpPr>
          <p:nvPr/>
        </p:nvSpPr>
        <p:spPr>
          <a:xfrm>
            <a:off x="4904648" y="123091"/>
            <a:ext cx="7043264" cy="998478"/>
          </a:xfrm>
          <a:prstGeom prst="rect">
            <a:avLst/>
          </a:prstGeom>
          <a:effectLst/>
        </p:spPr>
        <p:txBody>
          <a:bodyPr vert="horz" lIns="91440" tIns="45720" rIns="91440" bIns="45720" rtlCol="0" anchor="t" anchorCtr="0">
            <a:normAutofit fontScale="70000" lnSpcReduction="2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Protecting Ourselves from</a:t>
            </a:r>
          </a:p>
          <a:p>
            <a:pPr algn="ctr"/>
            <a:r>
              <a:rPr lang="en-US" b="1" cap="none" dirty="0">
                <a:ln w="3175" cmpd="sng">
                  <a:solidFill>
                    <a:schemeClr val="bg1"/>
                  </a:solidFill>
                </a:ln>
                <a:solidFill>
                  <a:srgbClr val="FFFF00"/>
                </a:solidFill>
              </a:rPr>
              <a:t>Electrical Shock</a:t>
            </a:r>
          </a:p>
        </p:txBody>
      </p:sp>
      <p:pic>
        <p:nvPicPr>
          <p:cNvPr id="11" name="Picture 10">
            <a:extLst>
              <a:ext uri="{FF2B5EF4-FFF2-40B4-BE49-F238E27FC236}">
                <a16:creationId xmlns:a16="http://schemas.microsoft.com/office/drawing/2014/main" id="{0D4B1AC6-21A5-9B4C-9A62-1DAA7174D3E7}"/>
              </a:ext>
            </a:extLst>
          </p:cNvPr>
          <p:cNvPicPr>
            <a:picLocks noChangeAspect="1"/>
          </p:cNvPicPr>
          <p:nvPr/>
        </p:nvPicPr>
        <p:blipFill>
          <a:blip r:embed="rId2"/>
          <a:stretch>
            <a:fillRect/>
          </a:stretch>
        </p:blipFill>
        <p:spPr>
          <a:xfrm>
            <a:off x="196947" y="4499505"/>
            <a:ext cx="2467672" cy="2171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B8B27204-A048-F543-82B8-A175AC6495F4}"/>
              </a:ext>
            </a:extLst>
          </p:cNvPr>
          <p:cNvPicPr>
            <a:picLocks noChangeAspect="1"/>
          </p:cNvPicPr>
          <p:nvPr/>
        </p:nvPicPr>
        <p:blipFill>
          <a:blip r:embed="rId3"/>
          <a:stretch>
            <a:fillRect/>
          </a:stretch>
        </p:blipFill>
        <p:spPr>
          <a:xfrm>
            <a:off x="2850357" y="4748344"/>
            <a:ext cx="3243311" cy="1673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31F5A01A-9D45-774D-9BC7-33F2557C415D}"/>
              </a:ext>
            </a:extLst>
          </p:cNvPr>
          <p:cNvPicPr>
            <a:picLocks noChangeAspect="1"/>
          </p:cNvPicPr>
          <p:nvPr/>
        </p:nvPicPr>
        <p:blipFill>
          <a:blip r:embed="rId4"/>
          <a:stretch>
            <a:fillRect/>
          </a:stretch>
        </p:blipFill>
        <p:spPr>
          <a:xfrm>
            <a:off x="6279406" y="4481114"/>
            <a:ext cx="1978769" cy="2115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A34055D8-C92F-F84A-ACDE-7E94F6AA36A3}"/>
              </a:ext>
            </a:extLst>
          </p:cNvPr>
          <p:cNvPicPr>
            <a:picLocks noChangeAspect="1"/>
          </p:cNvPicPr>
          <p:nvPr/>
        </p:nvPicPr>
        <p:blipFill>
          <a:blip r:embed="rId5"/>
          <a:stretch>
            <a:fillRect/>
          </a:stretch>
        </p:blipFill>
        <p:spPr>
          <a:xfrm>
            <a:off x="8451746" y="4656074"/>
            <a:ext cx="3496166" cy="1765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itle 1">
            <a:extLst>
              <a:ext uri="{FF2B5EF4-FFF2-40B4-BE49-F238E27FC236}">
                <a16:creationId xmlns:a16="http://schemas.microsoft.com/office/drawing/2014/main" id="{7ADE1FBF-7EF9-3841-9518-00FB9730C417}"/>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3058405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45" y="172274"/>
            <a:ext cx="3862750" cy="55366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1.3 – </a:t>
            </a:r>
            <a:r>
              <a:rPr lang="en-US" sz="3600" b="1" cap="none" dirty="0">
                <a:ln w="3175" cmpd="sng">
                  <a:solidFill>
                    <a:schemeClr val="bg1"/>
                  </a:solidFill>
                </a:ln>
                <a:solidFill>
                  <a:srgbClr val="FFFF00"/>
                </a:solidFill>
              </a:rPr>
              <a:t>Electrical Safety</a:t>
            </a:r>
          </a:p>
        </p:txBody>
      </p:sp>
      <p:sp>
        <p:nvSpPr>
          <p:cNvPr id="12" name="Title 1">
            <a:extLst>
              <a:ext uri="{FF2B5EF4-FFF2-40B4-BE49-F238E27FC236}">
                <a16:creationId xmlns:a16="http://schemas.microsoft.com/office/drawing/2014/main" id="{CFA6042B-6043-6149-8E31-2317DCA2D5F4}"/>
              </a:ext>
            </a:extLst>
          </p:cNvPr>
          <p:cNvSpPr txBox="1">
            <a:spLocks/>
          </p:cNvSpPr>
          <p:nvPr/>
        </p:nvSpPr>
        <p:spPr>
          <a:xfrm>
            <a:off x="1928829" y="96486"/>
            <a:ext cx="11684776" cy="70523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Lightning Rods</a:t>
            </a:r>
          </a:p>
        </p:txBody>
      </p:sp>
      <p:pic>
        <p:nvPicPr>
          <p:cNvPr id="4" name="Picture 3">
            <a:extLst>
              <a:ext uri="{FF2B5EF4-FFF2-40B4-BE49-F238E27FC236}">
                <a16:creationId xmlns:a16="http://schemas.microsoft.com/office/drawing/2014/main" id="{7A85419C-0BB1-534E-9070-0E5F8440B2BA}"/>
              </a:ext>
            </a:extLst>
          </p:cNvPr>
          <p:cNvPicPr>
            <a:picLocks noChangeAspect="1"/>
          </p:cNvPicPr>
          <p:nvPr/>
        </p:nvPicPr>
        <p:blipFill>
          <a:blip r:embed="rId2"/>
          <a:stretch>
            <a:fillRect/>
          </a:stretch>
        </p:blipFill>
        <p:spPr>
          <a:xfrm>
            <a:off x="1289749" y="877510"/>
            <a:ext cx="9011539" cy="5807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a:extLst>
              <a:ext uri="{FF2B5EF4-FFF2-40B4-BE49-F238E27FC236}">
                <a16:creationId xmlns:a16="http://schemas.microsoft.com/office/drawing/2014/main" id="{4B4A52C8-1E75-3941-A074-372E6E14B733}"/>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2131919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948" y="109453"/>
            <a:ext cx="8982771" cy="602523"/>
          </a:xfrm>
          <a:solidFill>
            <a:srgbClr val="FF0000"/>
          </a:solidFill>
          <a:ln w="38100">
            <a:solidFill>
              <a:schemeClr val="bg1"/>
            </a:solidFill>
          </a:ln>
        </p:spPr>
        <p:txBody>
          <a:bodyPr anchor="t" anchorCtr="0">
            <a:normAutofit/>
          </a:bodyPr>
          <a:lstStyle/>
          <a:p>
            <a:r>
              <a:rPr lang="en-US" sz="3600" b="1" cap="none" dirty="0">
                <a:ln w="3175" cmpd="sng">
                  <a:solidFill>
                    <a:schemeClr val="bg1"/>
                  </a:solidFill>
                </a:ln>
              </a:rPr>
              <a:t>1.4 – </a:t>
            </a:r>
            <a:r>
              <a:rPr lang="en-US" sz="3600" b="1" cap="none" dirty="0">
                <a:ln w="3175" cmpd="sng">
                  <a:solidFill>
                    <a:schemeClr val="bg1"/>
                  </a:solidFill>
                </a:ln>
                <a:solidFill>
                  <a:srgbClr val="FFFF00"/>
                </a:solidFill>
              </a:rPr>
              <a:t>Cells and Batteries (Electrochemical Cell)</a:t>
            </a:r>
          </a:p>
        </p:txBody>
      </p:sp>
      <p:sp>
        <p:nvSpPr>
          <p:cNvPr id="12" name="Title 1">
            <a:extLst>
              <a:ext uri="{FF2B5EF4-FFF2-40B4-BE49-F238E27FC236}">
                <a16:creationId xmlns:a16="http://schemas.microsoft.com/office/drawing/2014/main" id="{057CF108-4662-1040-A9AA-A1CECD147EB3}"/>
              </a:ext>
            </a:extLst>
          </p:cNvPr>
          <p:cNvSpPr txBox="1">
            <a:spLocks/>
          </p:cNvSpPr>
          <p:nvPr/>
        </p:nvSpPr>
        <p:spPr>
          <a:xfrm>
            <a:off x="2074609" y="853673"/>
            <a:ext cx="7645255" cy="1310035"/>
          </a:xfrm>
          <a:prstGeom prst="rect">
            <a:avLst/>
          </a:prstGeom>
          <a:ln w="57150">
            <a:solidFill>
              <a:schemeClr val="bg1"/>
            </a:solidFill>
          </a:ln>
          <a:effectLst/>
        </p:spPr>
        <p:txBody>
          <a:bodyPr vert="horz" lIns="91440" tIns="45720" rIns="91440" bIns="45720" rtlCol="0" anchor="t" anchorCtr="0">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2800" b="1" cap="none" dirty="0">
                <a:ln w="3175" cmpd="sng">
                  <a:solidFill>
                    <a:schemeClr val="bg1"/>
                  </a:solidFill>
                </a:ln>
                <a:solidFill>
                  <a:srgbClr val="FFFF00"/>
                </a:solidFill>
              </a:rPr>
              <a:t>THE PARTS OF AN ELECTROCHEMICAL CELL ARE: </a:t>
            </a:r>
          </a:p>
          <a:p>
            <a:pPr marL="457200" indent="-457200">
              <a:buFont typeface="Arial" panose="020B0604020202020204" pitchFamily="34" charset="0"/>
              <a:buChar char="•"/>
            </a:pPr>
            <a:r>
              <a:rPr lang="en-CA" sz="2800" b="1" cap="none" dirty="0">
                <a:ln w="3175" cmpd="sng">
                  <a:solidFill>
                    <a:schemeClr val="bg1"/>
                  </a:solidFill>
                </a:ln>
                <a:solidFill>
                  <a:srgbClr val="FFFF00"/>
                </a:solidFill>
              </a:rPr>
              <a:t>1 Electrolyte</a:t>
            </a:r>
          </a:p>
          <a:p>
            <a:pPr marL="457200" indent="-457200">
              <a:buFont typeface="Arial" panose="020B0604020202020204" pitchFamily="34" charset="0"/>
              <a:buChar char="•"/>
            </a:pPr>
            <a:r>
              <a:rPr lang="en-CA" sz="2800" b="1" cap="none" dirty="0">
                <a:ln w="3175" cmpd="sng">
                  <a:solidFill>
                    <a:schemeClr val="bg1"/>
                  </a:solidFill>
                </a:ln>
              </a:rPr>
              <a:t>2 Different Electrodes</a:t>
            </a:r>
          </a:p>
        </p:txBody>
      </p:sp>
      <p:pic>
        <p:nvPicPr>
          <p:cNvPr id="3" name="Picture 2">
            <a:extLst>
              <a:ext uri="{FF2B5EF4-FFF2-40B4-BE49-F238E27FC236}">
                <a16:creationId xmlns:a16="http://schemas.microsoft.com/office/drawing/2014/main" id="{ADCACAAD-D652-044B-9B97-D10808849831}"/>
              </a:ext>
            </a:extLst>
          </p:cNvPr>
          <p:cNvPicPr>
            <a:picLocks noChangeAspect="1"/>
          </p:cNvPicPr>
          <p:nvPr/>
        </p:nvPicPr>
        <p:blipFill>
          <a:blip r:embed="rId2"/>
          <a:stretch>
            <a:fillRect/>
          </a:stretch>
        </p:blipFill>
        <p:spPr>
          <a:xfrm>
            <a:off x="8677833" y="2368095"/>
            <a:ext cx="2196925" cy="2196925"/>
          </a:xfrm>
          <a:prstGeom prst="rect">
            <a:avLst/>
          </a:prstGeom>
        </p:spPr>
      </p:pic>
      <p:pic>
        <p:nvPicPr>
          <p:cNvPr id="5" name="Picture 4">
            <a:extLst>
              <a:ext uri="{FF2B5EF4-FFF2-40B4-BE49-F238E27FC236}">
                <a16:creationId xmlns:a16="http://schemas.microsoft.com/office/drawing/2014/main" id="{39D71C92-44C1-5E45-B3B5-C8020A76AC2F}"/>
              </a:ext>
            </a:extLst>
          </p:cNvPr>
          <p:cNvPicPr>
            <a:picLocks noChangeAspect="1"/>
          </p:cNvPicPr>
          <p:nvPr/>
        </p:nvPicPr>
        <p:blipFill>
          <a:blip r:embed="rId3"/>
          <a:stretch>
            <a:fillRect/>
          </a:stretch>
        </p:blipFill>
        <p:spPr>
          <a:xfrm>
            <a:off x="7725460" y="2368095"/>
            <a:ext cx="1378162" cy="4105998"/>
          </a:xfrm>
          <a:prstGeom prst="rect">
            <a:avLst/>
          </a:prstGeom>
        </p:spPr>
      </p:pic>
      <p:pic>
        <p:nvPicPr>
          <p:cNvPr id="16" name="Picture 15">
            <a:extLst>
              <a:ext uri="{FF2B5EF4-FFF2-40B4-BE49-F238E27FC236}">
                <a16:creationId xmlns:a16="http://schemas.microsoft.com/office/drawing/2014/main" id="{CD2A5B66-E783-F247-8BE0-4AFD5D4D558C}"/>
              </a:ext>
            </a:extLst>
          </p:cNvPr>
          <p:cNvPicPr>
            <a:picLocks noChangeAspect="1"/>
          </p:cNvPicPr>
          <p:nvPr/>
        </p:nvPicPr>
        <p:blipFill>
          <a:blip r:embed="rId4"/>
          <a:stretch>
            <a:fillRect/>
          </a:stretch>
        </p:blipFill>
        <p:spPr>
          <a:xfrm>
            <a:off x="4901412" y="2368095"/>
            <a:ext cx="2347862" cy="40240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DF56B3FD-F449-C348-BF89-750AB5F27489}"/>
              </a:ext>
            </a:extLst>
          </p:cNvPr>
          <p:cNvPicPr>
            <a:picLocks noChangeAspect="1"/>
          </p:cNvPicPr>
          <p:nvPr/>
        </p:nvPicPr>
        <p:blipFill>
          <a:blip r:embed="rId5"/>
          <a:stretch>
            <a:fillRect/>
          </a:stretch>
        </p:blipFill>
        <p:spPr>
          <a:xfrm>
            <a:off x="196948" y="3162009"/>
            <a:ext cx="4420642" cy="2645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403A9B97-6E40-4843-8CFC-D0A19D5B67C9}"/>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757530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6945" y="1657387"/>
            <a:ext cx="5790279" cy="1065662"/>
          </a:xfrm>
          <a:prstGeom prst="rect">
            <a:avLst/>
          </a:prstGeom>
          <a:solidFill>
            <a:schemeClr val="tx2">
              <a:lumMod val="75000"/>
            </a:schemeClr>
          </a:solidFill>
          <a:ln w="57150">
            <a:solidFill>
              <a:schemeClr val="bg1"/>
            </a:solidFill>
          </a:ln>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CA" sz="2800" b="1" cap="none" dirty="0">
                <a:ln w="3175" cmpd="sng">
                  <a:solidFill>
                    <a:schemeClr val="bg1"/>
                  </a:solidFill>
                </a:ln>
                <a:solidFill>
                  <a:srgbClr val="FFFF00"/>
                </a:solidFill>
              </a:rPr>
              <a:t>The electrolyte in the battery is made up of a chemical PASTE</a:t>
            </a:r>
          </a:p>
        </p:txBody>
      </p:sp>
      <p:sp>
        <p:nvSpPr>
          <p:cNvPr id="6" name="Title 1">
            <a:extLst>
              <a:ext uri="{FF2B5EF4-FFF2-40B4-BE49-F238E27FC236}">
                <a16:creationId xmlns:a16="http://schemas.microsoft.com/office/drawing/2014/main" id="{87A128B9-2CC6-2647-8A5C-5B00D6830ADA}"/>
              </a:ext>
            </a:extLst>
          </p:cNvPr>
          <p:cNvSpPr txBox="1">
            <a:spLocks/>
          </p:cNvSpPr>
          <p:nvPr/>
        </p:nvSpPr>
        <p:spPr>
          <a:xfrm>
            <a:off x="196947" y="876807"/>
            <a:ext cx="5778063" cy="615749"/>
          </a:xfrm>
          <a:prstGeom prst="rect">
            <a:avLst/>
          </a:prstGeom>
          <a:solidFill>
            <a:srgbClr val="FFFF00"/>
          </a:solidFill>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Dry Cells</a:t>
            </a:r>
          </a:p>
        </p:txBody>
      </p:sp>
      <p:sp>
        <p:nvSpPr>
          <p:cNvPr id="7" name="Title 1">
            <a:extLst>
              <a:ext uri="{FF2B5EF4-FFF2-40B4-BE49-F238E27FC236}">
                <a16:creationId xmlns:a16="http://schemas.microsoft.com/office/drawing/2014/main" id="{804FC4D1-E72B-474C-9C65-E7E1869EE51B}"/>
              </a:ext>
            </a:extLst>
          </p:cNvPr>
          <p:cNvSpPr txBox="1">
            <a:spLocks/>
          </p:cNvSpPr>
          <p:nvPr/>
        </p:nvSpPr>
        <p:spPr>
          <a:xfrm>
            <a:off x="6279401" y="876806"/>
            <a:ext cx="5778063" cy="615750"/>
          </a:xfrm>
          <a:prstGeom prst="rect">
            <a:avLst/>
          </a:prstGeom>
          <a:solidFill>
            <a:srgbClr val="FFFF00"/>
          </a:solidFill>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00B0F0"/>
                </a:solidFill>
              </a:rPr>
              <a:t>Wet Cells</a:t>
            </a:r>
          </a:p>
        </p:txBody>
      </p:sp>
      <p:sp>
        <p:nvSpPr>
          <p:cNvPr id="8" name="Title 1">
            <a:extLst>
              <a:ext uri="{FF2B5EF4-FFF2-40B4-BE49-F238E27FC236}">
                <a16:creationId xmlns:a16="http://schemas.microsoft.com/office/drawing/2014/main" id="{CD809E81-B980-D642-AB66-385A92D3D790}"/>
              </a:ext>
            </a:extLst>
          </p:cNvPr>
          <p:cNvSpPr txBox="1">
            <a:spLocks/>
          </p:cNvSpPr>
          <p:nvPr/>
        </p:nvSpPr>
        <p:spPr>
          <a:xfrm>
            <a:off x="6279406" y="1657388"/>
            <a:ext cx="5778063" cy="1065661"/>
          </a:xfrm>
          <a:prstGeom prst="rect">
            <a:avLst/>
          </a:prstGeom>
          <a:solidFill>
            <a:schemeClr val="tx2">
              <a:lumMod val="75000"/>
            </a:schemeClr>
          </a:solidFill>
          <a:ln w="57150">
            <a:solidFill>
              <a:schemeClr val="bg1"/>
            </a:solidFill>
          </a:ln>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CA" sz="2800" b="1" cap="none" dirty="0">
                <a:ln w="3175" cmpd="sng">
                  <a:solidFill>
                    <a:schemeClr val="bg1"/>
                  </a:solidFill>
                </a:ln>
                <a:solidFill>
                  <a:srgbClr val="FFFF00"/>
                </a:solidFill>
              </a:rPr>
              <a:t>The electrolyte in the battery is made up of a chemical LIQUID</a:t>
            </a:r>
          </a:p>
          <a:p>
            <a:pPr marL="457200" indent="-457200">
              <a:buFont typeface="Arial" panose="020B0604020202020204" pitchFamily="34" charset="0"/>
              <a:buChar char="•"/>
            </a:pPr>
            <a:endParaRPr lang="en-CA" sz="2800" b="1" cap="none" dirty="0">
              <a:ln w="3175" cmpd="sng">
                <a:solidFill>
                  <a:schemeClr val="bg1"/>
                </a:solidFill>
              </a:ln>
              <a:solidFill>
                <a:srgbClr val="FFFF00"/>
              </a:solidFill>
            </a:endParaRPr>
          </a:p>
          <a:p>
            <a:pPr marL="457200" indent="-457200">
              <a:buFont typeface="Arial" panose="020B0604020202020204" pitchFamily="34" charset="0"/>
              <a:buChar char="•"/>
            </a:pPr>
            <a:endParaRPr lang="en-CA" sz="2800" b="1" dirty="0">
              <a:ln w="3175" cmpd="sng">
                <a:solidFill>
                  <a:schemeClr val="bg1"/>
                </a:solidFill>
              </a:ln>
            </a:endParaRPr>
          </a:p>
        </p:txBody>
      </p:sp>
      <p:sp>
        <p:nvSpPr>
          <p:cNvPr id="15" name="Title 1">
            <a:extLst>
              <a:ext uri="{FF2B5EF4-FFF2-40B4-BE49-F238E27FC236}">
                <a16:creationId xmlns:a16="http://schemas.microsoft.com/office/drawing/2014/main" id="{DD35AA5D-2505-E54F-AA4E-CE0F4AA12BA6}"/>
              </a:ext>
            </a:extLst>
          </p:cNvPr>
          <p:cNvSpPr txBox="1">
            <a:spLocks/>
          </p:cNvSpPr>
          <p:nvPr/>
        </p:nvSpPr>
        <p:spPr>
          <a:xfrm>
            <a:off x="196948" y="109453"/>
            <a:ext cx="8982771" cy="602523"/>
          </a:xfrm>
          <a:prstGeom prst="rect">
            <a:avLst/>
          </a:prstGeom>
          <a:solidFill>
            <a:srgbClr val="FF0000"/>
          </a:solidFill>
          <a:ln w="38100">
            <a:solidFill>
              <a:schemeClr val="bg1"/>
            </a:solidFill>
          </a:ln>
        </p:spPr>
        <p:txBody>
          <a:bodyPr vert="horz" lIns="91440" tIns="45720" rIns="91440" bIns="45720" rtlCol="0" anchor="t" anchorCtr="0">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en-US" sz="3600" b="1" cap="none">
                <a:ln w="3175" cmpd="sng">
                  <a:solidFill>
                    <a:schemeClr val="bg1"/>
                  </a:solidFill>
                </a:ln>
              </a:rPr>
              <a:t>1.4 – </a:t>
            </a:r>
            <a:r>
              <a:rPr lang="en-US" sz="3600" b="1" cap="none">
                <a:ln w="3175" cmpd="sng">
                  <a:solidFill>
                    <a:schemeClr val="bg1"/>
                  </a:solidFill>
                </a:ln>
                <a:solidFill>
                  <a:srgbClr val="FFFF00"/>
                </a:solidFill>
              </a:rPr>
              <a:t>Cells and Batteries (Electrochemical Cell)</a:t>
            </a:r>
            <a:endParaRPr lang="en-US" sz="3600" b="1" cap="none" dirty="0">
              <a:ln w="3175" cmpd="sng">
                <a:solidFill>
                  <a:schemeClr val="bg1"/>
                </a:solidFill>
              </a:ln>
              <a:solidFill>
                <a:srgbClr val="FFFF00"/>
              </a:solidFill>
            </a:endParaRPr>
          </a:p>
        </p:txBody>
      </p:sp>
      <p:sp>
        <p:nvSpPr>
          <p:cNvPr id="16" name="Title 1">
            <a:extLst>
              <a:ext uri="{FF2B5EF4-FFF2-40B4-BE49-F238E27FC236}">
                <a16:creationId xmlns:a16="http://schemas.microsoft.com/office/drawing/2014/main" id="{83596789-5824-6C4B-B84A-076591BEF876}"/>
              </a:ext>
            </a:extLst>
          </p:cNvPr>
          <p:cNvSpPr txBox="1">
            <a:spLocks/>
          </p:cNvSpPr>
          <p:nvPr/>
        </p:nvSpPr>
        <p:spPr>
          <a:xfrm>
            <a:off x="209161" y="3165188"/>
            <a:ext cx="5778063" cy="615749"/>
          </a:xfrm>
          <a:prstGeom prst="rect">
            <a:avLst/>
          </a:prstGeom>
          <a:solidFill>
            <a:srgbClr val="FFFF00"/>
          </a:solidFill>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Primary Cells</a:t>
            </a:r>
          </a:p>
        </p:txBody>
      </p:sp>
      <p:sp>
        <p:nvSpPr>
          <p:cNvPr id="17" name="Title 1">
            <a:extLst>
              <a:ext uri="{FF2B5EF4-FFF2-40B4-BE49-F238E27FC236}">
                <a16:creationId xmlns:a16="http://schemas.microsoft.com/office/drawing/2014/main" id="{CF8EE029-27CF-CD44-92EE-07ECB5B67EFE}"/>
              </a:ext>
            </a:extLst>
          </p:cNvPr>
          <p:cNvSpPr txBox="1">
            <a:spLocks/>
          </p:cNvSpPr>
          <p:nvPr/>
        </p:nvSpPr>
        <p:spPr>
          <a:xfrm>
            <a:off x="6279403" y="3158549"/>
            <a:ext cx="5778063" cy="615750"/>
          </a:xfrm>
          <a:prstGeom prst="rect">
            <a:avLst/>
          </a:prstGeom>
          <a:solidFill>
            <a:srgbClr val="FFFF00"/>
          </a:solidFill>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Secondary Cells</a:t>
            </a:r>
          </a:p>
        </p:txBody>
      </p:sp>
      <p:sp>
        <p:nvSpPr>
          <p:cNvPr id="18" name="Title 1">
            <a:extLst>
              <a:ext uri="{FF2B5EF4-FFF2-40B4-BE49-F238E27FC236}">
                <a16:creationId xmlns:a16="http://schemas.microsoft.com/office/drawing/2014/main" id="{5921235E-9B9F-CF46-8BB7-290EB8F5105A}"/>
              </a:ext>
            </a:extLst>
          </p:cNvPr>
          <p:cNvSpPr txBox="1">
            <a:spLocks/>
          </p:cNvSpPr>
          <p:nvPr/>
        </p:nvSpPr>
        <p:spPr>
          <a:xfrm>
            <a:off x="209161" y="4002919"/>
            <a:ext cx="5778063" cy="1597782"/>
          </a:xfrm>
          <a:prstGeom prst="rect">
            <a:avLst/>
          </a:prstGeom>
          <a:solidFill>
            <a:srgbClr val="00B0F0"/>
          </a:solidFill>
          <a:ln w="57150">
            <a:solidFill>
              <a:schemeClr val="bg1"/>
            </a:solidFill>
          </a:ln>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CA" sz="2800" b="1" cap="none" dirty="0">
                <a:ln w="3175" cmpd="sng">
                  <a:solidFill>
                    <a:schemeClr val="bg1"/>
                  </a:solidFill>
                </a:ln>
                <a:solidFill>
                  <a:srgbClr val="FFFF00"/>
                </a:solidFill>
              </a:rPr>
              <a:t>Cells that are only used once and then disposed of at a household hazardous waste collection site</a:t>
            </a:r>
          </a:p>
        </p:txBody>
      </p:sp>
      <p:sp>
        <p:nvSpPr>
          <p:cNvPr id="19" name="Title 1">
            <a:extLst>
              <a:ext uri="{FF2B5EF4-FFF2-40B4-BE49-F238E27FC236}">
                <a16:creationId xmlns:a16="http://schemas.microsoft.com/office/drawing/2014/main" id="{F9EBB366-0280-E943-969D-C255056E2D27}"/>
              </a:ext>
            </a:extLst>
          </p:cNvPr>
          <p:cNvSpPr txBox="1">
            <a:spLocks/>
          </p:cNvSpPr>
          <p:nvPr/>
        </p:nvSpPr>
        <p:spPr>
          <a:xfrm>
            <a:off x="6279402" y="4002918"/>
            <a:ext cx="5778063" cy="2597907"/>
          </a:xfrm>
          <a:prstGeom prst="rect">
            <a:avLst/>
          </a:prstGeom>
          <a:solidFill>
            <a:srgbClr val="00B0F0"/>
          </a:solidFill>
          <a:ln w="57150">
            <a:solidFill>
              <a:schemeClr val="bg1"/>
            </a:solidFill>
          </a:ln>
          <a:effectLst/>
        </p:spPr>
        <p:txBody>
          <a:bodyPr vert="horz" lIns="91440" tIns="45720" rIns="91440" bIns="45720" rtlCol="0" anchor="t" anchorCtr="0">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CA" sz="2800" b="1" cap="none" dirty="0">
                <a:ln w="3175" cmpd="sng">
                  <a:solidFill>
                    <a:schemeClr val="bg1"/>
                  </a:solidFill>
                </a:ln>
                <a:solidFill>
                  <a:srgbClr val="FFFF00"/>
                </a:solidFill>
              </a:rPr>
              <a:t>Cells that can be recharged and used more than once. These cells are capable of having the flow of electrons reversed so they can essentially be filled up with electrons over and over.</a:t>
            </a:r>
          </a:p>
          <a:p>
            <a:pPr marL="457200" indent="-457200">
              <a:buFont typeface="Arial" panose="020B0604020202020204" pitchFamily="34" charset="0"/>
              <a:buChar char="•"/>
            </a:pPr>
            <a:endParaRPr lang="en-CA" sz="2800" b="1" dirty="0">
              <a:ln w="3175" cmpd="sng">
                <a:solidFill>
                  <a:schemeClr val="bg1"/>
                </a:solidFill>
              </a:ln>
            </a:endParaRPr>
          </a:p>
        </p:txBody>
      </p:sp>
      <p:sp>
        <p:nvSpPr>
          <p:cNvPr id="11" name="Title 1">
            <a:extLst>
              <a:ext uri="{FF2B5EF4-FFF2-40B4-BE49-F238E27FC236}">
                <a16:creationId xmlns:a16="http://schemas.microsoft.com/office/drawing/2014/main" id="{CD39D08B-42D6-9C4C-92B3-96D70FAF6816}"/>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23083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948" y="109452"/>
            <a:ext cx="3816640" cy="51876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1.1 – </a:t>
            </a:r>
            <a:r>
              <a:rPr lang="en-US" sz="3600" b="1" cap="none" dirty="0">
                <a:ln w="3175" cmpd="sng">
                  <a:solidFill>
                    <a:schemeClr val="bg1"/>
                  </a:solidFill>
                </a:ln>
                <a:solidFill>
                  <a:srgbClr val="FFFF00"/>
                </a:solidFill>
              </a:rPr>
              <a:t>Static Electricity</a:t>
            </a:r>
          </a:p>
        </p:txBody>
      </p:sp>
      <p:sp>
        <p:nvSpPr>
          <p:cNvPr id="4" name="Title 1"/>
          <p:cNvSpPr txBox="1">
            <a:spLocks/>
          </p:cNvSpPr>
          <p:nvPr/>
        </p:nvSpPr>
        <p:spPr>
          <a:xfrm>
            <a:off x="6140547" y="916631"/>
            <a:ext cx="5802493" cy="5649537"/>
          </a:xfrm>
          <a:prstGeom prst="rect">
            <a:avLst/>
          </a:prstGeom>
          <a:ln w="57150">
            <a:solidFill>
              <a:schemeClr val="bg1"/>
            </a:solidFill>
          </a:ln>
          <a:effectLst/>
        </p:spPr>
        <p:txBody>
          <a:bodyPr vert="horz" lIns="91440" tIns="45720" rIns="91440" bIns="45720" rtlCol="0" anchor="ctr"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CA" sz="2800" b="1" dirty="0">
                <a:ln w="3175" cmpd="sng">
                  <a:solidFill>
                    <a:schemeClr val="bg1"/>
                  </a:solidFill>
                </a:ln>
                <a:solidFill>
                  <a:srgbClr val="FFFF00"/>
                </a:solidFill>
              </a:rPr>
              <a:t>Most objects have equal amounts of positive and negative charge, which makes them neutral.</a:t>
            </a:r>
          </a:p>
          <a:p>
            <a:pPr marL="457200" indent="-457200">
              <a:buFont typeface="Arial" panose="020B0604020202020204" pitchFamily="34" charset="0"/>
              <a:buChar char="•"/>
            </a:pPr>
            <a:r>
              <a:rPr lang="en-CA" sz="2800" b="1" dirty="0">
                <a:ln w="3175" cmpd="sng">
                  <a:solidFill>
                    <a:schemeClr val="bg1"/>
                  </a:solidFill>
                </a:ln>
              </a:rPr>
              <a:t>Negatively charged objects contain more electrons than protons </a:t>
            </a:r>
          </a:p>
          <a:p>
            <a:pPr marL="457200" indent="-457200">
              <a:buFont typeface="Arial" panose="020B0604020202020204" pitchFamily="34" charset="0"/>
              <a:buChar char="•"/>
            </a:pPr>
            <a:r>
              <a:rPr lang="en-CA" sz="2800" b="1" dirty="0">
                <a:ln w="3175" cmpd="sng">
                  <a:solidFill>
                    <a:schemeClr val="bg1"/>
                  </a:solidFill>
                </a:ln>
                <a:solidFill>
                  <a:srgbClr val="FFFF00"/>
                </a:solidFill>
              </a:rPr>
              <a:t>Positively charged objects contain less electrons than protons </a:t>
            </a:r>
          </a:p>
          <a:p>
            <a:pPr marL="457200" indent="-457200">
              <a:buFont typeface="Arial" panose="020B0604020202020204" pitchFamily="34" charset="0"/>
              <a:buChar char="•"/>
            </a:pPr>
            <a:r>
              <a:rPr lang="en-CA" sz="2800" b="1" dirty="0">
                <a:ln w="3175" cmpd="sng">
                  <a:solidFill>
                    <a:schemeClr val="bg1"/>
                  </a:solidFill>
                </a:ln>
              </a:rPr>
              <a:t>Static charges </a:t>
            </a:r>
            <a:r>
              <a:rPr lang="en-CA" sz="2800" b="1" dirty="0">
                <a:ln w="3175" cmpd="sng">
                  <a:solidFill>
                    <a:schemeClr val="bg1"/>
                  </a:solidFill>
                </a:ln>
                <a:solidFill>
                  <a:srgbClr val="FF0000"/>
                </a:solidFill>
              </a:rPr>
              <a:t>do not flow </a:t>
            </a:r>
            <a:r>
              <a:rPr lang="en-CA" sz="2800" b="1" dirty="0">
                <a:ln w="3175" cmpd="sng">
                  <a:solidFill>
                    <a:schemeClr val="bg1"/>
                  </a:solidFill>
                </a:ln>
              </a:rPr>
              <a:t>like the electrons in current electricity</a:t>
            </a:r>
          </a:p>
        </p:txBody>
      </p:sp>
      <p:sp>
        <p:nvSpPr>
          <p:cNvPr id="6" name="Title 1">
            <a:extLst>
              <a:ext uri="{FF2B5EF4-FFF2-40B4-BE49-F238E27FC236}">
                <a16:creationId xmlns:a16="http://schemas.microsoft.com/office/drawing/2014/main" id="{87A128B9-2CC6-2647-8A5C-5B00D6830ADA}"/>
              </a:ext>
            </a:extLst>
          </p:cNvPr>
          <p:cNvSpPr txBox="1">
            <a:spLocks/>
          </p:cNvSpPr>
          <p:nvPr/>
        </p:nvSpPr>
        <p:spPr>
          <a:xfrm>
            <a:off x="196947" y="916631"/>
            <a:ext cx="5778063" cy="1756767"/>
          </a:xfrm>
          <a:prstGeom prst="rect">
            <a:avLst/>
          </a:prstGeom>
          <a:solidFill>
            <a:srgbClr val="FFFF00"/>
          </a:solidFill>
          <a:ln w="57150">
            <a:solidFill>
              <a:schemeClr val="bg1"/>
            </a:solidFill>
          </a:ln>
          <a:effectLst/>
        </p:spPr>
        <p:txBody>
          <a:bodyPr vert="horz" lIns="91440" tIns="45720" rIns="91440" bIns="45720" rtlCol="0" anchor="t" anchorCtr="0">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Static charge - refers to charges that are not moving (stationary)</a:t>
            </a:r>
          </a:p>
        </p:txBody>
      </p:sp>
      <p:pic>
        <p:nvPicPr>
          <p:cNvPr id="5" name="Picture 4">
            <a:extLst>
              <a:ext uri="{FF2B5EF4-FFF2-40B4-BE49-F238E27FC236}">
                <a16:creationId xmlns:a16="http://schemas.microsoft.com/office/drawing/2014/main" id="{DA5DE7BB-31F1-8442-810C-FC6C8FF16C98}"/>
              </a:ext>
            </a:extLst>
          </p:cNvPr>
          <p:cNvPicPr>
            <a:picLocks noChangeAspect="1"/>
          </p:cNvPicPr>
          <p:nvPr/>
        </p:nvPicPr>
        <p:blipFill>
          <a:blip r:embed="rId2"/>
          <a:stretch>
            <a:fillRect/>
          </a:stretch>
        </p:blipFill>
        <p:spPr>
          <a:xfrm>
            <a:off x="3027562" y="2878053"/>
            <a:ext cx="2947448" cy="3688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356E098B-2D3E-6145-A6D2-BBF116A19088}"/>
              </a:ext>
            </a:extLst>
          </p:cNvPr>
          <p:cNvSpPr txBox="1">
            <a:spLocks/>
          </p:cNvSpPr>
          <p:nvPr/>
        </p:nvSpPr>
        <p:spPr>
          <a:xfrm>
            <a:off x="196948" y="2878053"/>
            <a:ext cx="2665078" cy="3688115"/>
          </a:xfrm>
          <a:prstGeom prst="rect">
            <a:avLst/>
          </a:prstGeom>
          <a:solidFill>
            <a:srgbClr val="00B0F0"/>
          </a:solidFill>
          <a:ln w="57150">
            <a:solidFill>
              <a:schemeClr val="bg1"/>
            </a:solidFill>
          </a:ln>
          <a:effectLst/>
        </p:spPr>
        <p:txBody>
          <a:bodyPr vert="horz" lIns="91440" tIns="45720" rIns="91440" bIns="45720" rtlCol="0" anchor="t" anchorCtr="0">
            <a:normAutofit fontScale="70000" lnSpcReduction="2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2800" b="1" cap="none" dirty="0">
                <a:ln w="3175" cmpd="sng">
                  <a:solidFill>
                    <a:schemeClr val="bg1"/>
                  </a:solidFill>
                </a:ln>
                <a:solidFill>
                  <a:srgbClr val="FFFF00"/>
                </a:solidFill>
              </a:rPr>
              <a:t>Recall that: </a:t>
            </a:r>
          </a:p>
          <a:p>
            <a:pPr marL="457200" indent="-457200">
              <a:buFont typeface="Arial" panose="020B0604020202020204" pitchFamily="34" charset="0"/>
              <a:buChar char="•"/>
            </a:pPr>
            <a:r>
              <a:rPr lang="en-CA" sz="2800" b="1" cap="none" dirty="0">
                <a:ln w="3175" cmpd="sng">
                  <a:solidFill>
                    <a:schemeClr val="bg1"/>
                  </a:solidFill>
                </a:ln>
                <a:solidFill>
                  <a:srgbClr val="FFFF00"/>
                </a:solidFill>
              </a:rPr>
              <a:t>Protons have a positive charge and are located in the Nucleus</a:t>
            </a:r>
          </a:p>
          <a:p>
            <a:pPr marL="457200" indent="-457200">
              <a:buFont typeface="Arial" panose="020B0604020202020204" pitchFamily="34" charset="0"/>
              <a:buChar char="•"/>
            </a:pPr>
            <a:r>
              <a:rPr lang="en-CA" sz="2800" b="1" cap="none" dirty="0">
                <a:ln w="3175" cmpd="sng">
                  <a:solidFill>
                    <a:schemeClr val="bg1"/>
                  </a:solidFill>
                </a:ln>
              </a:rPr>
              <a:t>Neutrons do NOT have a charge and are located in the Nucleus</a:t>
            </a:r>
          </a:p>
          <a:p>
            <a:pPr marL="457200" indent="-457200">
              <a:buFont typeface="Arial" panose="020B0604020202020204" pitchFamily="34" charset="0"/>
              <a:buChar char="•"/>
            </a:pPr>
            <a:r>
              <a:rPr lang="en-CA" sz="2800" b="1" cap="none" dirty="0">
                <a:ln w="3175" cmpd="sng">
                  <a:solidFill>
                    <a:schemeClr val="bg1"/>
                  </a:solidFill>
                </a:ln>
                <a:solidFill>
                  <a:srgbClr val="FFFF00"/>
                </a:solidFill>
              </a:rPr>
              <a:t>Electrons have a negative charge and are located in the shells around the Nucleus</a:t>
            </a:r>
          </a:p>
          <a:p>
            <a:pPr marL="457200" indent="-457200">
              <a:buFont typeface="Arial" panose="020B0604020202020204" pitchFamily="34" charset="0"/>
              <a:buChar char="•"/>
            </a:pPr>
            <a:endParaRPr lang="en-CA" sz="2800" b="1" cap="none" dirty="0">
              <a:ln w="3175" cmpd="sng">
                <a:solidFill>
                  <a:schemeClr val="bg1"/>
                </a:solidFill>
              </a:ln>
              <a:solidFill>
                <a:srgbClr val="FFFF00"/>
              </a:solidFill>
            </a:endParaRPr>
          </a:p>
          <a:p>
            <a:pPr marL="457200" indent="-457200">
              <a:buFont typeface="Arial" panose="020B0604020202020204" pitchFamily="34" charset="0"/>
              <a:buChar char="•"/>
            </a:pPr>
            <a:endParaRPr lang="en-CA" sz="2800" b="1" cap="none" dirty="0">
              <a:ln w="3175" cmpd="sng">
                <a:solidFill>
                  <a:schemeClr val="bg1"/>
                </a:solidFill>
              </a:ln>
            </a:endParaRPr>
          </a:p>
        </p:txBody>
      </p:sp>
      <p:sp>
        <p:nvSpPr>
          <p:cNvPr id="7" name="Title 1">
            <a:extLst>
              <a:ext uri="{FF2B5EF4-FFF2-40B4-BE49-F238E27FC236}">
                <a16:creationId xmlns:a16="http://schemas.microsoft.com/office/drawing/2014/main" id="{031F68CC-9DF6-AC4C-B73B-B0FDA628ACB9}"/>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1777873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A128B9-2CC6-2647-8A5C-5B00D6830ADA}"/>
              </a:ext>
            </a:extLst>
          </p:cNvPr>
          <p:cNvSpPr txBox="1">
            <a:spLocks/>
          </p:cNvSpPr>
          <p:nvPr/>
        </p:nvSpPr>
        <p:spPr>
          <a:xfrm>
            <a:off x="196947" y="876807"/>
            <a:ext cx="5778063" cy="615749"/>
          </a:xfrm>
          <a:prstGeom prst="rect">
            <a:avLst/>
          </a:prstGeom>
          <a:solidFill>
            <a:srgbClr val="FFFF00"/>
          </a:solidFill>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Dry Primary Cell</a:t>
            </a:r>
          </a:p>
        </p:txBody>
      </p:sp>
      <p:sp>
        <p:nvSpPr>
          <p:cNvPr id="7" name="Title 1">
            <a:extLst>
              <a:ext uri="{FF2B5EF4-FFF2-40B4-BE49-F238E27FC236}">
                <a16:creationId xmlns:a16="http://schemas.microsoft.com/office/drawing/2014/main" id="{804FC4D1-E72B-474C-9C65-E7E1869EE51B}"/>
              </a:ext>
            </a:extLst>
          </p:cNvPr>
          <p:cNvSpPr txBox="1">
            <a:spLocks/>
          </p:cNvSpPr>
          <p:nvPr/>
        </p:nvSpPr>
        <p:spPr>
          <a:xfrm>
            <a:off x="6279406" y="876807"/>
            <a:ext cx="5778063" cy="615750"/>
          </a:xfrm>
          <a:prstGeom prst="rect">
            <a:avLst/>
          </a:prstGeom>
          <a:solidFill>
            <a:srgbClr val="FFFF00"/>
          </a:solidFill>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00B0F0"/>
                </a:solidFill>
              </a:rPr>
              <a:t>Wet Primary Cell</a:t>
            </a:r>
          </a:p>
        </p:txBody>
      </p:sp>
      <p:sp>
        <p:nvSpPr>
          <p:cNvPr id="15" name="Title 1">
            <a:extLst>
              <a:ext uri="{FF2B5EF4-FFF2-40B4-BE49-F238E27FC236}">
                <a16:creationId xmlns:a16="http://schemas.microsoft.com/office/drawing/2014/main" id="{DD35AA5D-2505-E54F-AA4E-CE0F4AA12BA6}"/>
              </a:ext>
            </a:extLst>
          </p:cNvPr>
          <p:cNvSpPr txBox="1">
            <a:spLocks/>
          </p:cNvSpPr>
          <p:nvPr/>
        </p:nvSpPr>
        <p:spPr>
          <a:xfrm>
            <a:off x="196948" y="109453"/>
            <a:ext cx="8982771" cy="602523"/>
          </a:xfrm>
          <a:prstGeom prst="rect">
            <a:avLst/>
          </a:prstGeom>
          <a:solidFill>
            <a:srgbClr val="FF0000"/>
          </a:solidFill>
          <a:ln w="38100">
            <a:solidFill>
              <a:schemeClr val="bg1"/>
            </a:solidFill>
          </a:ln>
        </p:spPr>
        <p:txBody>
          <a:bodyPr vert="horz" lIns="91440" tIns="45720" rIns="91440" bIns="45720" rtlCol="0" anchor="t" anchorCtr="0">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en-US" sz="3600" b="1" cap="none">
                <a:ln w="3175" cmpd="sng">
                  <a:solidFill>
                    <a:schemeClr val="bg1"/>
                  </a:solidFill>
                </a:ln>
              </a:rPr>
              <a:t>1.4 – </a:t>
            </a:r>
            <a:r>
              <a:rPr lang="en-US" sz="3600" b="1" cap="none">
                <a:ln w="3175" cmpd="sng">
                  <a:solidFill>
                    <a:schemeClr val="bg1"/>
                  </a:solidFill>
                </a:ln>
                <a:solidFill>
                  <a:srgbClr val="FFFF00"/>
                </a:solidFill>
              </a:rPr>
              <a:t>Cells and Batteries (Electrochemical Cell)</a:t>
            </a:r>
            <a:endParaRPr lang="en-US" sz="3600" b="1" cap="none" dirty="0">
              <a:ln w="3175" cmpd="sng">
                <a:solidFill>
                  <a:schemeClr val="bg1"/>
                </a:solidFill>
              </a:ln>
              <a:solidFill>
                <a:srgbClr val="FFFF00"/>
              </a:solidFill>
            </a:endParaRPr>
          </a:p>
        </p:txBody>
      </p:sp>
      <p:sp>
        <p:nvSpPr>
          <p:cNvPr id="16" name="Title 1">
            <a:extLst>
              <a:ext uri="{FF2B5EF4-FFF2-40B4-BE49-F238E27FC236}">
                <a16:creationId xmlns:a16="http://schemas.microsoft.com/office/drawing/2014/main" id="{83596789-5824-6C4B-B84A-076591BEF876}"/>
              </a:ext>
            </a:extLst>
          </p:cNvPr>
          <p:cNvSpPr txBox="1">
            <a:spLocks/>
          </p:cNvSpPr>
          <p:nvPr/>
        </p:nvSpPr>
        <p:spPr>
          <a:xfrm>
            <a:off x="196947" y="3786694"/>
            <a:ext cx="5778063" cy="615749"/>
          </a:xfrm>
          <a:prstGeom prst="rect">
            <a:avLst/>
          </a:prstGeom>
          <a:solidFill>
            <a:srgbClr val="FFFF00"/>
          </a:solidFill>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Dry Secondary Cell</a:t>
            </a:r>
          </a:p>
        </p:txBody>
      </p:sp>
      <p:sp>
        <p:nvSpPr>
          <p:cNvPr id="17" name="Title 1">
            <a:extLst>
              <a:ext uri="{FF2B5EF4-FFF2-40B4-BE49-F238E27FC236}">
                <a16:creationId xmlns:a16="http://schemas.microsoft.com/office/drawing/2014/main" id="{CF8EE029-27CF-CD44-92EE-07ECB5B67EFE}"/>
              </a:ext>
            </a:extLst>
          </p:cNvPr>
          <p:cNvSpPr txBox="1">
            <a:spLocks/>
          </p:cNvSpPr>
          <p:nvPr/>
        </p:nvSpPr>
        <p:spPr>
          <a:xfrm>
            <a:off x="6279405" y="3786694"/>
            <a:ext cx="5778063" cy="615750"/>
          </a:xfrm>
          <a:prstGeom prst="rect">
            <a:avLst/>
          </a:prstGeom>
          <a:solidFill>
            <a:srgbClr val="FFFF00"/>
          </a:solidFill>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00B0F0"/>
                </a:solidFill>
              </a:rPr>
              <a:t>Wet Secondary Cell</a:t>
            </a:r>
          </a:p>
        </p:txBody>
      </p:sp>
      <p:pic>
        <p:nvPicPr>
          <p:cNvPr id="3" name="Picture 2">
            <a:extLst>
              <a:ext uri="{FF2B5EF4-FFF2-40B4-BE49-F238E27FC236}">
                <a16:creationId xmlns:a16="http://schemas.microsoft.com/office/drawing/2014/main" id="{0A348CFB-36FC-FB43-AF31-71ECC0A85DDD}"/>
              </a:ext>
            </a:extLst>
          </p:cNvPr>
          <p:cNvPicPr>
            <a:picLocks noChangeAspect="1"/>
          </p:cNvPicPr>
          <p:nvPr/>
        </p:nvPicPr>
        <p:blipFill>
          <a:blip r:embed="rId2"/>
          <a:stretch>
            <a:fillRect/>
          </a:stretch>
        </p:blipFill>
        <p:spPr>
          <a:xfrm>
            <a:off x="1263085" y="1596669"/>
            <a:ext cx="2044472" cy="2044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635E14E-0A00-8843-9121-47BAA6C2F0D1}"/>
              </a:ext>
            </a:extLst>
          </p:cNvPr>
          <p:cNvPicPr>
            <a:picLocks noChangeAspect="1"/>
          </p:cNvPicPr>
          <p:nvPr/>
        </p:nvPicPr>
        <p:blipFill>
          <a:blip r:embed="rId3"/>
          <a:stretch>
            <a:fillRect/>
          </a:stretch>
        </p:blipFill>
        <p:spPr>
          <a:xfrm>
            <a:off x="1077347" y="4506556"/>
            <a:ext cx="2469025" cy="2190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57366BDA-5FA9-DA44-9A34-FA9D81E0B5F4}"/>
              </a:ext>
            </a:extLst>
          </p:cNvPr>
          <p:cNvPicPr>
            <a:picLocks noChangeAspect="1"/>
          </p:cNvPicPr>
          <p:nvPr/>
        </p:nvPicPr>
        <p:blipFill>
          <a:blip r:embed="rId4"/>
          <a:stretch>
            <a:fillRect/>
          </a:stretch>
        </p:blipFill>
        <p:spPr>
          <a:xfrm>
            <a:off x="4016434" y="4506556"/>
            <a:ext cx="752278" cy="2683015"/>
          </a:xfrm>
          <a:prstGeom prst="rect">
            <a:avLst/>
          </a:prstGeom>
        </p:spPr>
      </p:pic>
      <p:pic>
        <p:nvPicPr>
          <p:cNvPr id="10" name="Picture 9">
            <a:extLst>
              <a:ext uri="{FF2B5EF4-FFF2-40B4-BE49-F238E27FC236}">
                <a16:creationId xmlns:a16="http://schemas.microsoft.com/office/drawing/2014/main" id="{4EF5F07C-097A-0141-A145-4652C67A7E5C}"/>
              </a:ext>
            </a:extLst>
          </p:cNvPr>
          <p:cNvPicPr>
            <a:picLocks noChangeAspect="1"/>
          </p:cNvPicPr>
          <p:nvPr/>
        </p:nvPicPr>
        <p:blipFill>
          <a:blip r:embed="rId5"/>
          <a:stretch>
            <a:fillRect/>
          </a:stretch>
        </p:blipFill>
        <p:spPr>
          <a:xfrm>
            <a:off x="3421242" y="1596669"/>
            <a:ext cx="1942663" cy="2771775"/>
          </a:xfrm>
          <a:prstGeom prst="rect">
            <a:avLst/>
          </a:prstGeom>
        </p:spPr>
      </p:pic>
      <p:pic>
        <p:nvPicPr>
          <p:cNvPr id="11" name="Picture 10">
            <a:extLst>
              <a:ext uri="{FF2B5EF4-FFF2-40B4-BE49-F238E27FC236}">
                <a16:creationId xmlns:a16="http://schemas.microsoft.com/office/drawing/2014/main" id="{EFD97515-6763-9040-A81E-676D8BF6FB7D}"/>
              </a:ext>
            </a:extLst>
          </p:cNvPr>
          <p:cNvPicPr>
            <a:picLocks noChangeAspect="1"/>
          </p:cNvPicPr>
          <p:nvPr/>
        </p:nvPicPr>
        <p:blipFill>
          <a:blip r:embed="rId6"/>
          <a:stretch>
            <a:fillRect/>
          </a:stretch>
        </p:blipFill>
        <p:spPr>
          <a:xfrm>
            <a:off x="9056451" y="4505867"/>
            <a:ext cx="2747694" cy="2058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85B36396-32E0-B04C-AF66-7249BE13D91B}"/>
              </a:ext>
            </a:extLst>
          </p:cNvPr>
          <p:cNvPicPr>
            <a:picLocks noChangeAspect="1"/>
          </p:cNvPicPr>
          <p:nvPr/>
        </p:nvPicPr>
        <p:blipFill>
          <a:blip r:embed="rId7"/>
          <a:stretch>
            <a:fillRect/>
          </a:stretch>
        </p:blipFill>
        <p:spPr>
          <a:xfrm>
            <a:off x="6692630" y="4505869"/>
            <a:ext cx="2036994" cy="2036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F2C9FBE0-25D3-6645-8AB6-F766F66C2292}"/>
              </a:ext>
            </a:extLst>
          </p:cNvPr>
          <p:cNvPicPr>
            <a:picLocks noChangeAspect="1"/>
          </p:cNvPicPr>
          <p:nvPr/>
        </p:nvPicPr>
        <p:blipFill>
          <a:blip r:embed="rId8"/>
          <a:stretch>
            <a:fillRect/>
          </a:stretch>
        </p:blipFill>
        <p:spPr>
          <a:xfrm>
            <a:off x="8177519" y="1595980"/>
            <a:ext cx="2004399" cy="204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itle 1">
            <a:extLst>
              <a:ext uri="{FF2B5EF4-FFF2-40B4-BE49-F238E27FC236}">
                <a16:creationId xmlns:a16="http://schemas.microsoft.com/office/drawing/2014/main" id="{7AF705A9-7347-9242-9C6C-5693E3610618}"/>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200180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5F9F1D-AF4E-2F4B-AB5C-8D47AB1B16CB}"/>
              </a:ext>
            </a:extLst>
          </p:cNvPr>
          <p:cNvPicPr>
            <a:picLocks noChangeAspect="1"/>
          </p:cNvPicPr>
          <p:nvPr/>
        </p:nvPicPr>
        <p:blipFill>
          <a:blip r:embed="rId2"/>
          <a:stretch>
            <a:fillRect/>
          </a:stretch>
        </p:blipFill>
        <p:spPr>
          <a:xfrm>
            <a:off x="1992797" y="909715"/>
            <a:ext cx="7925560" cy="1023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7E62CBA-0509-BC47-B119-96896E7E33D7}"/>
              </a:ext>
            </a:extLst>
          </p:cNvPr>
          <p:cNvPicPr>
            <a:picLocks noChangeAspect="1"/>
          </p:cNvPicPr>
          <p:nvPr/>
        </p:nvPicPr>
        <p:blipFill>
          <a:blip r:embed="rId3"/>
          <a:stretch>
            <a:fillRect/>
          </a:stretch>
        </p:blipFill>
        <p:spPr>
          <a:xfrm>
            <a:off x="3385511" y="2130693"/>
            <a:ext cx="5269474" cy="4354635"/>
          </a:xfrm>
          <a:prstGeom prst="rect">
            <a:avLst/>
          </a:prstGeom>
        </p:spPr>
      </p:pic>
      <p:sp>
        <p:nvSpPr>
          <p:cNvPr id="14" name="Title 1">
            <a:extLst>
              <a:ext uri="{FF2B5EF4-FFF2-40B4-BE49-F238E27FC236}">
                <a16:creationId xmlns:a16="http://schemas.microsoft.com/office/drawing/2014/main" id="{FB779DC3-7F3F-9B40-A1B3-D910401DC507}"/>
              </a:ext>
            </a:extLst>
          </p:cNvPr>
          <p:cNvSpPr>
            <a:spLocks noGrp="1"/>
          </p:cNvSpPr>
          <p:nvPr>
            <p:ph type="ctrTitle"/>
          </p:nvPr>
        </p:nvSpPr>
        <p:spPr>
          <a:xfrm>
            <a:off x="196948" y="109453"/>
            <a:ext cx="4910833" cy="602523"/>
          </a:xfrm>
          <a:solidFill>
            <a:srgbClr val="FF0000"/>
          </a:solidFill>
          <a:ln w="38100">
            <a:solidFill>
              <a:schemeClr val="bg1"/>
            </a:solidFill>
          </a:ln>
        </p:spPr>
        <p:txBody>
          <a:bodyPr anchor="t" anchorCtr="0">
            <a:normAutofit/>
          </a:bodyPr>
          <a:lstStyle/>
          <a:p>
            <a:r>
              <a:rPr lang="en-US" sz="3600" b="1" cap="none" dirty="0">
                <a:ln w="3175" cmpd="sng">
                  <a:solidFill>
                    <a:schemeClr val="bg1"/>
                  </a:solidFill>
                </a:ln>
              </a:rPr>
              <a:t>1.4 – </a:t>
            </a:r>
            <a:r>
              <a:rPr lang="en-US" sz="3600" b="1" cap="none" dirty="0">
                <a:ln w="3175" cmpd="sng">
                  <a:solidFill>
                    <a:schemeClr val="bg1"/>
                  </a:solidFill>
                </a:ln>
                <a:solidFill>
                  <a:srgbClr val="FFFF00"/>
                </a:solidFill>
              </a:rPr>
              <a:t>Cells and Batteries</a:t>
            </a:r>
          </a:p>
        </p:txBody>
      </p:sp>
      <p:sp>
        <p:nvSpPr>
          <p:cNvPr id="15" name="Title 1">
            <a:extLst>
              <a:ext uri="{FF2B5EF4-FFF2-40B4-BE49-F238E27FC236}">
                <a16:creationId xmlns:a16="http://schemas.microsoft.com/office/drawing/2014/main" id="{BF0B79AE-3930-8F4A-A90B-D0152E3E9C38}"/>
              </a:ext>
            </a:extLst>
          </p:cNvPr>
          <p:cNvSpPr txBox="1">
            <a:spLocks/>
          </p:cNvSpPr>
          <p:nvPr/>
        </p:nvSpPr>
        <p:spPr>
          <a:xfrm>
            <a:off x="2744375" y="74787"/>
            <a:ext cx="11684776" cy="70523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Electrochemistry</a:t>
            </a:r>
          </a:p>
        </p:txBody>
      </p:sp>
      <p:sp>
        <p:nvSpPr>
          <p:cNvPr id="7" name="Title 1">
            <a:extLst>
              <a:ext uri="{FF2B5EF4-FFF2-40B4-BE49-F238E27FC236}">
                <a16:creationId xmlns:a16="http://schemas.microsoft.com/office/drawing/2014/main" id="{1EDFAE20-E1A0-6D4F-8238-AB4183714DF8}"/>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289736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948" y="109453"/>
            <a:ext cx="4910833" cy="602523"/>
          </a:xfrm>
          <a:solidFill>
            <a:srgbClr val="FF0000"/>
          </a:solidFill>
          <a:ln w="38100">
            <a:solidFill>
              <a:schemeClr val="bg1"/>
            </a:solidFill>
          </a:ln>
        </p:spPr>
        <p:txBody>
          <a:bodyPr anchor="t" anchorCtr="0">
            <a:normAutofit/>
          </a:bodyPr>
          <a:lstStyle/>
          <a:p>
            <a:r>
              <a:rPr lang="en-US" sz="3600" b="1" cap="none" dirty="0">
                <a:ln w="3175" cmpd="sng">
                  <a:solidFill>
                    <a:schemeClr val="bg1"/>
                  </a:solidFill>
                </a:ln>
              </a:rPr>
              <a:t>1.4 – </a:t>
            </a:r>
            <a:r>
              <a:rPr lang="en-US" sz="3600" b="1" cap="none" dirty="0">
                <a:ln w="3175" cmpd="sng">
                  <a:solidFill>
                    <a:schemeClr val="bg1"/>
                  </a:solidFill>
                </a:ln>
                <a:solidFill>
                  <a:srgbClr val="FFFF00"/>
                </a:solidFill>
              </a:rPr>
              <a:t>Cells and Batteries</a:t>
            </a:r>
          </a:p>
        </p:txBody>
      </p:sp>
      <p:sp>
        <p:nvSpPr>
          <p:cNvPr id="8" name="Title 1">
            <a:extLst>
              <a:ext uri="{FF2B5EF4-FFF2-40B4-BE49-F238E27FC236}">
                <a16:creationId xmlns:a16="http://schemas.microsoft.com/office/drawing/2014/main" id="{4103C0F2-D42B-5343-8A99-19F136ED1DB5}"/>
              </a:ext>
            </a:extLst>
          </p:cNvPr>
          <p:cNvSpPr txBox="1">
            <a:spLocks/>
          </p:cNvSpPr>
          <p:nvPr/>
        </p:nvSpPr>
        <p:spPr>
          <a:xfrm>
            <a:off x="2332483" y="109453"/>
            <a:ext cx="11684776" cy="70523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Electrolysis</a:t>
            </a:r>
          </a:p>
        </p:txBody>
      </p:sp>
      <p:pic>
        <p:nvPicPr>
          <p:cNvPr id="11" name="Picture 10">
            <a:extLst>
              <a:ext uri="{FF2B5EF4-FFF2-40B4-BE49-F238E27FC236}">
                <a16:creationId xmlns:a16="http://schemas.microsoft.com/office/drawing/2014/main" id="{43F1768B-5C4D-434B-B6BC-85DA7BDA3BFD}"/>
              </a:ext>
            </a:extLst>
          </p:cNvPr>
          <p:cNvPicPr>
            <a:picLocks noChangeAspect="1"/>
          </p:cNvPicPr>
          <p:nvPr/>
        </p:nvPicPr>
        <p:blipFill>
          <a:blip r:embed="rId2"/>
          <a:stretch>
            <a:fillRect/>
          </a:stretch>
        </p:blipFill>
        <p:spPr>
          <a:xfrm>
            <a:off x="1581665" y="889510"/>
            <a:ext cx="8567351" cy="1088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D15B4323-6817-0F49-8F45-858CDDDB330F}"/>
              </a:ext>
            </a:extLst>
          </p:cNvPr>
          <p:cNvPicPr>
            <a:picLocks noChangeAspect="1"/>
          </p:cNvPicPr>
          <p:nvPr/>
        </p:nvPicPr>
        <p:blipFill>
          <a:blip r:embed="rId3"/>
          <a:stretch>
            <a:fillRect/>
          </a:stretch>
        </p:blipFill>
        <p:spPr>
          <a:xfrm>
            <a:off x="2215977" y="4192009"/>
            <a:ext cx="7463481" cy="2489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E9F05D8B-E837-7B48-81BD-02B9BA6CED59}"/>
              </a:ext>
            </a:extLst>
          </p:cNvPr>
          <p:cNvPicPr>
            <a:picLocks noChangeAspect="1"/>
          </p:cNvPicPr>
          <p:nvPr/>
        </p:nvPicPr>
        <p:blipFill>
          <a:blip r:embed="rId4"/>
          <a:stretch>
            <a:fillRect/>
          </a:stretch>
        </p:blipFill>
        <p:spPr>
          <a:xfrm>
            <a:off x="188710" y="2133910"/>
            <a:ext cx="11870724" cy="190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a:extLst>
              <a:ext uri="{FF2B5EF4-FFF2-40B4-BE49-F238E27FC236}">
                <a16:creationId xmlns:a16="http://schemas.microsoft.com/office/drawing/2014/main" id="{C71A633F-39F1-7249-9163-41F451EFDC6A}"/>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3237175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948" y="109453"/>
            <a:ext cx="4910833" cy="602523"/>
          </a:xfrm>
          <a:solidFill>
            <a:srgbClr val="FF0000"/>
          </a:solidFill>
          <a:ln w="38100">
            <a:solidFill>
              <a:schemeClr val="bg1"/>
            </a:solidFill>
          </a:ln>
        </p:spPr>
        <p:txBody>
          <a:bodyPr anchor="t" anchorCtr="0">
            <a:normAutofit/>
          </a:bodyPr>
          <a:lstStyle/>
          <a:p>
            <a:r>
              <a:rPr lang="en-US" sz="3600" b="1" cap="none" dirty="0">
                <a:ln w="3175" cmpd="sng">
                  <a:solidFill>
                    <a:schemeClr val="bg1"/>
                  </a:solidFill>
                </a:ln>
              </a:rPr>
              <a:t>1.4 – </a:t>
            </a:r>
            <a:r>
              <a:rPr lang="en-US" sz="3600" b="1" cap="none" dirty="0">
                <a:ln w="3175" cmpd="sng">
                  <a:solidFill>
                    <a:schemeClr val="bg1"/>
                  </a:solidFill>
                </a:ln>
                <a:solidFill>
                  <a:srgbClr val="FFFF00"/>
                </a:solidFill>
              </a:rPr>
              <a:t>Cells and Batteries</a:t>
            </a:r>
          </a:p>
        </p:txBody>
      </p:sp>
      <p:sp>
        <p:nvSpPr>
          <p:cNvPr id="8" name="Title 1">
            <a:extLst>
              <a:ext uri="{FF2B5EF4-FFF2-40B4-BE49-F238E27FC236}">
                <a16:creationId xmlns:a16="http://schemas.microsoft.com/office/drawing/2014/main" id="{4103C0F2-D42B-5343-8A99-19F136ED1DB5}"/>
              </a:ext>
            </a:extLst>
          </p:cNvPr>
          <p:cNvSpPr txBox="1">
            <a:spLocks/>
          </p:cNvSpPr>
          <p:nvPr/>
        </p:nvSpPr>
        <p:spPr>
          <a:xfrm>
            <a:off x="2332483" y="109453"/>
            <a:ext cx="11684776" cy="70523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Electroplating</a:t>
            </a:r>
          </a:p>
        </p:txBody>
      </p:sp>
      <p:pic>
        <p:nvPicPr>
          <p:cNvPr id="6" name="Picture 5">
            <a:extLst>
              <a:ext uri="{FF2B5EF4-FFF2-40B4-BE49-F238E27FC236}">
                <a16:creationId xmlns:a16="http://schemas.microsoft.com/office/drawing/2014/main" id="{EE0539D7-5C58-A347-8991-E998D7A43619}"/>
              </a:ext>
            </a:extLst>
          </p:cNvPr>
          <p:cNvPicPr>
            <a:picLocks noChangeAspect="1"/>
          </p:cNvPicPr>
          <p:nvPr/>
        </p:nvPicPr>
        <p:blipFill>
          <a:blip r:embed="rId2"/>
          <a:stretch>
            <a:fillRect/>
          </a:stretch>
        </p:blipFill>
        <p:spPr>
          <a:xfrm>
            <a:off x="1639741" y="814689"/>
            <a:ext cx="8657967" cy="1011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EFC1496-E6C4-EF4F-ACFF-C6B728A3454D}"/>
              </a:ext>
            </a:extLst>
          </p:cNvPr>
          <p:cNvPicPr>
            <a:picLocks noChangeAspect="1"/>
          </p:cNvPicPr>
          <p:nvPr/>
        </p:nvPicPr>
        <p:blipFill>
          <a:blip r:embed="rId3"/>
          <a:stretch>
            <a:fillRect/>
          </a:stretch>
        </p:blipFill>
        <p:spPr>
          <a:xfrm>
            <a:off x="1383958" y="1990583"/>
            <a:ext cx="9300519" cy="1796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6096B682-DEBB-0948-935F-D4A01B0A3F34}"/>
              </a:ext>
            </a:extLst>
          </p:cNvPr>
          <p:cNvPicPr>
            <a:picLocks noChangeAspect="1"/>
          </p:cNvPicPr>
          <p:nvPr/>
        </p:nvPicPr>
        <p:blipFill>
          <a:blip r:embed="rId4"/>
          <a:stretch>
            <a:fillRect/>
          </a:stretch>
        </p:blipFill>
        <p:spPr>
          <a:xfrm>
            <a:off x="2804278" y="3952022"/>
            <a:ext cx="1883052" cy="2838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145EF6DD-E2DE-FE43-A495-986467F06AC2}"/>
              </a:ext>
            </a:extLst>
          </p:cNvPr>
          <p:cNvPicPr>
            <a:picLocks noChangeAspect="1"/>
          </p:cNvPicPr>
          <p:nvPr/>
        </p:nvPicPr>
        <p:blipFill>
          <a:blip r:embed="rId5"/>
          <a:stretch>
            <a:fillRect/>
          </a:stretch>
        </p:blipFill>
        <p:spPr>
          <a:xfrm>
            <a:off x="5563915" y="3952022"/>
            <a:ext cx="3971639" cy="2809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9AB33786-5D68-AE47-A19A-3E30A84C3D6D}"/>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1683744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B779DC3-7F3F-9B40-A1B3-D910401DC507}"/>
              </a:ext>
            </a:extLst>
          </p:cNvPr>
          <p:cNvSpPr>
            <a:spLocks noGrp="1"/>
          </p:cNvSpPr>
          <p:nvPr>
            <p:ph type="ctrTitle"/>
          </p:nvPr>
        </p:nvSpPr>
        <p:spPr>
          <a:xfrm>
            <a:off x="196948" y="109453"/>
            <a:ext cx="4910833" cy="602523"/>
          </a:xfrm>
          <a:solidFill>
            <a:srgbClr val="FF0000"/>
          </a:solidFill>
          <a:ln w="38100">
            <a:solidFill>
              <a:schemeClr val="bg1"/>
            </a:solidFill>
          </a:ln>
        </p:spPr>
        <p:txBody>
          <a:bodyPr anchor="t" anchorCtr="0">
            <a:normAutofit/>
          </a:bodyPr>
          <a:lstStyle/>
          <a:p>
            <a:r>
              <a:rPr lang="en-US" sz="3600" b="1" cap="none" dirty="0">
                <a:ln w="3175" cmpd="sng">
                  <a:solidFill>
                    <a:schemeClr val="bg1"/>
                  </a:solidFill>
                </a:ln>
              </a:rPr>
              <a:t>1.4 – </a:t>
            </a:r>
            <a:r>
              <a:rPr lang="en-US" sz="3600" b="1" cap="none" dirty="0">
                <a:ln w="3175" cmpd="sng">
                  <a:solidFill>
                    <a:schemeClr val="bg1"/>
                  </a:solidFill>
                </a:ln>
                <a:solidFill>
                  <a:srgbClr val="FFFF00"/>
                </a:solidFill>
              </a:rPr>
              <a:t>Cells and Batteries</a:t>
            </a:r>
          </a:p>
        </p:txBody>
      </p:sp>
      <p:sp>
        <p:nvSpPr>
          <p:cNvPr id="15" name="Title 1">
            <a:extLst>
              <a:ext uri="{FF2B5EF4-FFF2-40B4-BE49-F238E27FC236}">
                <a16:creationId xmlns:a16="http://schemas.microsoft.com/office/drawing/2014/main" id="{BF0B79AE-3930-8F4A-A90B-D0152E3E9C38}"/>
              </a:ext>
            </a:extLst>
          </p:cNvPr>
          <p:cNvSpPr txBox="1">
            <a:spLocks/>
          </p:cNvSpPr>
          <p:nvPr/>
        </p:nvSpPr>
        <p:spPr>
          <a:xfrm>
            <a:off x="2413685" y="179441"/>
            <a:ext cx="11684776" cy="70523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Anodizing</a:t>
            </a:r>
          </a:p>
        </p:txBody>
      </p:sp>
      <p:pic>
        <p:nvPicPr>
          <p:cNvPr id="3" name="Picture 2">
            <a:extLst>
              <a:ext uri="{FF2B5EF4-FFF2-40B4-BE49-F238E27FC236}">
                <a16:creationId xmlns:a16="http://schemas.microsoft.com/office/drawing/2014/main" id="{FA564C69-4AC3-2841-9503-B4F0DDFD12B3}"/>
              </a:ext>
            </a:extLst>
          </p:cNvPr>
          <p:cNvPicPr>
            <a:picLocks noChangeAspect="1"/>
          </p:cNvPicPr>
          <p:nvPr/>
        </p:nvPicPr>
        <p:blipFill>
          <a:blip r:embed="rId2"/>
          <a:stretch>
            <a:fillRect/>
          </a:stretch>
        </p:blipFill>
        <p:spPr>
          <a:xfrm>
            <a:off x="196948" y="1016042"/>
            <a:ext cx="11731422" cy="2279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E0961C4E-2CB6-0A43-8D69-5DCDD40FD3AC}"/>
              </a:ext>
            </a:extLst>
          </p:cNvPr>
          <p:cNvPicPr>
            <a:picLocks noChangeAspect="1"/>
          </p:cNvPicPr>
          <p:nvPr/>
        </p:nvPicPr>
        <p:blipFill>
          <a:blip r:embed="rId3"/>
          <a:stretch>
            <a:fillRect/>
          </a:stretch>
        </p:blipFill>
        <p:spPr>
          <a:xfrm>
            <a:off x="872181" y="3548451"/>
            <a:ext cx="3083009" cy="3083009"/>
          </a:xfrm>
          <a:prstGeom prst="rect">
            <a:avLst/>
          </a:prstGeom>
        </p:spPr>
      </p:pic>
      <p:pic>
        <p:nvPicPr>
          <p:cNvPr id="7" name="Picture 6">
            <a:extLst>
              <a:ext uri="{FF2B5EF4-FFF2-40B4-BE49-F238E27FC236}">
                <a16:creationId xmlns:a16="http://schemas.microsoft.com/office/drawing/2014/main" id="{CD0C4014-1BFE-FB45-9C4C-090709536F36}"/>
              </a:ext>
            </a:extLst>
          </p:cNvPr>
          <p:cNvPicPr>
            <a:picLocks noChangeAspect="1"/>
          </p:cNvPicPr>
          <p:nvPr/>
        </p:nvPicPr>
        <p:blipFill>
          <a:blip r:embed="rId4"/>
          <a:stretch>
            <a:fillRect/>
          </a:stretch>
        </p:blipFill>
        <p:spPr>
          <a:xfrm>
            <a:off x="4383363" y="3557866"/>
            <a:ext cx="6718238" cy="3073594"/>
          </a:xfrm>
          <a:prstGeom prst="rect">
            <a:avLst/>
          </a:prstGeom>
        </p:spPr>
      </p:pic>
      <p:sp>
        <p:nvSpPr>
          <p:cNvPr id="8" name="Title 1">
            <a:extLst>
              <a:ext uri="{FF2B5EF4-FFF2-40B4-BE49-F238E27FC236}">
                <a16:creationId xmlns:a16="http://schemas.microsoft.com/office/drawing/2014/main" id="{5A1A38A5-5007-1F49-BB5B-32B4D74A23C3}"/>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2451676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B779DC3-7F3F-9B40-A1B3-D910401DC507}"/>
              </a:ext>
            </a:extLst>
          </p:cNvPr>
          <p:cNvSpPr>
            <a:spLocks noGrp="1"/>
          </p:cNvSpPr>
          <p:nvPr>
            <p:ph type="ctrTitle"/>
          </p:nvPr>
        </p:nvSpPr>
        <p:spPr>
          <a:xfrm>
            <a:off x="196948" y="109453"/>
            <a:ext cx="4910833" cy="602523"/>
          </a:xfrm>
          <a:solidFill>
            <a:srgbClr val="FF0000"/>
          </a:solidFill>
          <a:ln w="38100">
            <a:solidFill>
              <a:schemeClr val="bg1"/>
            </a:solidFill>
          </a:ln>
        </p:spPr>
        <p:txBody>
          <a:bodyPr anchor="t" anchorCtr="0">
            <a:normAutofit/>
          </a:bodyPr>
          <a:lstStyle/>
          <a:p>
            <a:r>
              <a:rPr lang="en-US" sz="3600" b="1" cap="none" dirty="0">
                <a:ln w="3175" cmpd="sng">
                  <a:solidFill>
                    <a:schemeClr val="bg1"/>
                  </a:solidFill>
                </a:ln>
              </a:rPr>
              <a:t>1.4 – </a:t>
            </a:r>
            <a:r>
              <a:rPr lang="en-US" sz="3600" b="1" cap="none" dirty="0">
                <a:ln w="3175" cmpd="sng">
                  <a:solidFill>
                    <a:schemeClr val="bg1"/>
                  </a:solidFill>
                </a:ln>
                <a:solidFill>
                  <a:srgbClr val="FFFF00"/>
                </a:solidFill>
              </a:rPr>
              <a:t>Cells and Batteries</a:t>
            </a:r>
          </a:p>
        </p:txBody>
      </p:sp>
      <p:sp>
        <p:nvSpPr>
          <p:cNvPr id="15" name="Title 1">
            <a:extLst>
              <a:ext uri="{FF2B5EF4-FFF2-40B4-BE49-F238E27FC236}">
                <a16:creationId xmlns:a16="http://schemas.microsoft.com/office/drawing/2014/main" id="{BF0B79AE-3930-8F4A-A90B-D0152E3E9C38}"/>
              </a:ext>
            </a:extLst>
          </p:cNvPr>
          <p:cNvSpPr txBox="1">
            <a:spLocks/>
          </p:cNvSpPr>
          <p:nvPr/>
        </p:nvSpPr>
        <p:spPr>
          <a:xfrm>
            <a:off x="2479590" y="58096"/>
            <a:ext cx="11684776" cy="70523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Electrorefining</a:t>
            </a:r>
          </a:p>
        </p:txBody>
      </p:sp>
      <p:pic>
        <p:nvPicPr>
          <p:cNvPr id="4" name="Picture 3">
            <a:extLst>
              <a:ext uri="{FF2B5EF4-FFF2-40B4-BE49-F238E27FC236}">
                <a16:creationId xmlns:a16="http://schemas.microsoft.com/office/drawing/2014/main" id="{C3CDB3F8-0E83-D246-86F5-E2AD1AF8F1F3}"/>
              </a:ext>
            </a:extLst>
          </p:cNvPr>
          <p:cNvPicPr>
            <a:picLocks noChangeAspect="1"/>
          </p:cNvPicPr>
          <p:nvPr/>
        </p:nvPicPr>
        <p:blipFill>
          <a:blip r:embed="rId2"/>
          <a:stretch>
            <a:fillRect/>
          </a:stretch>
        </p:blipFill>
        <p:spPr>
          <a:xfrm>
            <a:off x="1318054" y="890316"/>
            <a:ext cx="9028670" cy="3151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E9D9715-799B-8D48-8F4F-8C963D432687}"/>
              </a:ext>
            </a:extLst>
          </p:cNvPr>
          <p:cNvPicPr>
            <a:picLocks noChangeAspect="1"/>
          </p:cNvPicPr>
          <p:nvPr/>
        </p:nvPicPr>
        <p:blipFill>
          <a:blip r:embed="rId3"/>
          <a:stretch>
            <a:fillRect/>
          </a:stretch>
        </p:blipFill>
        <p:spPr>
          <a:xfrm>
            <a:off x="3459892" y="4169280"/>
            <a:ext cx="4517996" cy="2541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B7C76590-8795-1546-B409-6C82F3EB9CF1}"/>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921247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948" y="109452"/>
            <a:ext cx="3963223" cy="52574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1.1 – </a:t>
            </a:r>
            <a:r>
              <a:rPr lang="en-US" sz="3600" b="1" cap="none" dirty="0">
                <a:ln w="3175" cmpd="sng">
                  <a:solidFill>
                    <a:schemeClr val="bg1"/>
                  </a:solidFill>
                </a:ln>
                <a:solidFill>
                  <a:srgbClr val="FFFF00"/>
                </a:solidFill>
              </a:rPr>
              <a:t>Static Electricity </a:t>
            </a:r>
          </a:p>
        </p:txBody>
      </p:sp>
      <p:sp>
        <p:nvSpPr>
          <p:cNvPr id="6" name="Title 1">
            <a:extLst>
              <a:ext uri="{FF2B5EF4-FFF2-40B4-BE49-F238E27FC236}">
                <a16:creationId xmlns:a16="http://schemas.microsoft.com/office/drawing/2014/main" id="{87A128B9-2CC6-2647-8A5C-5B00D6830ADA}"/>
              </a:ext>
            </a:extLst>
          </p:cNvPr>
          <p:cNvSpPr txBox="1">
            <a:spLocks/>
          </p:cNvSpPr>
          <p:nvPr/>
        </p:nvSpPr>
        <p:spPr>
          <a:xfrm>
            <a:off x="626978" y="914256"/>
            <a:ext cx="5778063" cy="751625"/>
          </a:xfrm>
          <a:prstGeom prst="rect">
            <a:avLst/>
          </a:prstGeom>
          <a:solidFill>
            <a:srgbClr val="FFFF00"/>
          </a:solidFill>
          <a:ln w="57150">
            <a:solidFill>
              <a:schemeClr val="bg1"/>
            </a:solidFill>
          </a:ln>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Static Electricity</a:t>
            </a:r>
          </a:p>
        </p:txBody>
      </p:sp>
      <p:sp>
        <p:nvSpPr>
          <p:cNvPr id="7" name="Title 1">
            <a:extLst>
              <a:ext uri="{FF2B5EF4-FFF2-40B4-BE49-F238E27FC236}">
                <a16:creationId xmlns:a16="http://schemas.microsoft.com/office/drawing/2014/main" id="{804FC4D1-E72B-474C-9C65-E7E1869EE51B}"/>
              </a:ext>
            </a:extLst>
          </p:cNvPr>
          <p:cNvSpPr txBox="1">
            <a:spLocks/>
          </p:cNvSpPr>
          <p:nvPr/>
        </p:nvSpPr>
        <p:spPr>
          <a:xfrm>
            <a:off x="7420854" y="883961"/>
            <a:ext cx="4538603" cy="751625"/>
          </a:xfrm>
          <a:prstGeom prst="rect">
            <a:avLst/>
          </a:prstGeom>
          <a:solidFill>
            <a:srgbClr val="FFFF00"/>
          </a:solidFill>
          <a:ln w="57150">
            <a:solidFill>
              <a:schemeClr val="bg1"/>
            </a:solidFill>
          </a:ln>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Current Electricity</a:t>
            </a:r>
          </a:p>
        </p:txBody>
      </p:sp>
      <p:pic>
        <p:nvPicPr>
          <p:cNvPr id="9" name="Picture 8">
            <a:extLst>
              <a:ext uri="{FF2B5EF4-FFF2-40B4-BE49-F238E27FC236}">
                <a16:creationId xmlns:a16="http://schemas.microsoft.com/office/drawing/2014/main" id="{098E346F-E2D9-304B-82B7-98214E9B12FD}"/>
              </a:ext>
            </a:extLst>
          </p:cNvPr>
          <p:cNvPicPr>
            <a:picLocks noChangeAspect="1"/>
          </p:cNvPicPr>
          <p:nvPr/>
        </p:nvPicPr>
        <p:blipFill>
          <a:blip r:embed="rId2"/>
          <a:stretch>
            <a:fillRect/>
          </a:stretch>
        </p:blipFill>
        <p:spPr>
          <a:xfrm>
            <a:off x="8247554" y="1807571"/>
            <a:ext cx="2885201" cy="4861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0CFF54D7-35EE-D14C-9B52-3D6CC9D2EE8B}"/>
              </a:ext>
            </a:extLst>
          </p:cNvPr>
          <p:cNvPicPr>
            <a:picLocks noChangeAspect="1"/>
          </p:cNvPicPr>
          <p:nvPr/>
        </p:nvPicPr>
        <p:blipFill>
          <a:blip r:embed="rId3"/>
          <a:stretch>
            <a:fillRect/>
          </a:stretch>
        </p:blipFill>
        <p:spPr>
          <a:xfrm>
            <a:off x="225015" y="3225601"/>
            <a:ext cx="1881889" cy="2418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530F8CA8-D176-E44F-9BD4-F0668A847353}"/>
              </a:ext>
            </a:extLst>
          </p:cNvPr>
          <p:cNvPicPr>
            <a:picLocks noChangeAspect="1"/>
          </p:cNvPicPr>
          <p:nvPr/>
        </p:nvPicPr>
        <p:blipFill>
          <a:blip r:embed="rId4"/>
          <a:stretch>
            <a:fillRect/>
          </a:stretch>
        </p:blipFill>
        <p:spPr>
          <a:xfrm>
            <a:off x="2329786" y="3229336"/>
            <a:ext cx="2679671" cy="2415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0C15E1DE-F4A1-BF4A-90C6-7CA08F67404E}"/>
              </a:ext>
            </a:extLst>
          </p:cNvPr>
          <p:cNvPicPr>
            <a:picLocks noChangeAspect="1"/>
          </p:cNvPicPr>
          <p:nvPr/>
        </p:nvPicPr>
        <p:blipFill>
          <a:blip r:embed="rId5"/>
          <a:stretch>
            <a:fillRect/>
          </a:stretch>
        </p:blipFill>
        <p:spPr>
          <a:xfrm>
            <a:off x="5266887" y="3225601"/>
            <a:ext cx="1629687" cy="2441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CEB7D99-4836-F846-AB0C-D8088078877F}"/>
              </a:ext>
            </a:extLst>
          </p:cNvPr>
          <p:cNvPicPr>
            <a:picLocks noChangeAspect="1"/>
          </p:cNvPicPr>
          <p:nvPr/>
        </p:nvPicPr>
        <p:blipFill>
          <a:blip r:embed="rId6"/>
          <a:stretch>
            <a:fillRect/>
          </a:stretch>
        </p:blipFill>
        <p:spPr>
          <a:xfrm>
            <a:off x="1486424" y="1807571"/>
            <a:ext cx="4059170" cy="1228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itle 1">
            <a:extLst>
              <a:ext uri="{FF2B5EF4-FFF2-40B4-BE49-F238E27FC236}">
                <a16:creationId xmlns:a16="http://schemas.microsoft.com/office/drawing/2014/main" id="{7E74D5D8-8197-174F-A8B8-F59E902E0DBD}"/>
              </a:ext>
            </a:extLst>
          </p:cNvPr>
          <p:cNvSpPr txBox="1">
            <a:spLocks/>
          </p:cNvSpPr>
          <p:nvPr/>
        </p:nvSpPr>
        <p:spPr>
          <a:xfrm>
            <a:off x="588048" y="5856188"/>
            <a:ext cx="5816993" cy="710867"/>
          </a:xfrm>
          <a:prstGeom prst="rect">
            <a:avLst/>
          </a:prstGeom>
          <a:solidFill>
            <a:srgbClr val="FFFF00"/>
          </a:solidFill>
          <a:ln w="57150">
            <a:solidFill>
              <a:schemeClr val="bg1"/>
            </a:solidFill>
          </a:ln>
          <a:effectLst/>
        </p:spPr>
        <p:txBody>
          <a:bodyPr vert="horz" lIns="91440" tIns="45720" rIns="91440" bIns="45720" rtlCol="0" anchor="t" anchorCtr="0">
            <a:normAutofit fontScale="70000" lnSpcReduction="2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cap="none" dirty="0">
                <a:ln w="3175" cmpd="sng">
                  <a:solidFill>
                    <a:schemeClr val="bg1"/>
                  </a:solidFill>
                </a:ln>
                <a:solidFill>
                  <a:srgbClr val="FF0000"/>
                </a:solidFill>
              </a:rPr>
              <a:t>NOTE: Charged objects will also ATTRACT objects that are Neutral</a:t>
            </a:r>
          </a:p>
        </p:txBody>
      </p:sp>
      <p:sp>
        <p:nvSpPr>
          <p:cNvPr id="12" name="Title 1">
            <a:extLst>
              <a:ext uri="{FF2B5EF4-FFF2-40B4-BE49-F238E27FC236}">
                <a16:creationId xmlns:a16="http://schemas.microsoft.com/office/drawing/2014/main" id="{5C8F60F7-0A96-2A4D-ABDE-594F7F64FC7A}"/>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3110500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948" y="109453"/>
            <a:ext cx="4151687" cy="56064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1.2 – </a:t>
            </a:r>
            <a:r>
              <a:rPr lang="en-US" sz="3600" b="1" cap="none" dirty="0">
                <a:ln w="3175" cmpd="sng">
                  <a:solidFill>
                    <a:schemeClr val="bg1"/>
                  </a:solidFill>
                </a:ln>
                <a:solidFill>
                  <a:srgbClr val="FFFF00"/>
                </a:solidFill>
              </a:rPr>
              <a:t>Current Electricity</a:t>
            </a:r>
          </a:p>
        </p:txBody>
      </p:sp>
      <p:sp>
        <p:nvSpPr>
          <p:cNvPr id="4" name="Title 1"/>
          <p:cNvSpPr txBox="1">
            <a:spLocks/>
          </p:cNvSpPr>
          <p:nvPr/>
        </p:nvSpPr>
        <p:spPr>
          <a:xfrm>
            <a:off x="184731" y="1812322"/>
            <a:ext cx="5802493" cy="1554333"/>
          </a:xfrm>
          <a:prstGeom prst="rect">
            <a:avLst/>
          </a:prstGeom>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CA" sz="2800" b="1" dirty="0">
                <a:ln w="3175" cmpd="sng">
                  <a:solidFill>
                    <a:schemeClr val="bg1"/>
                  </a:solidFill>
                </a:ln>
                <a:solidFill>
                  <a:srgbClr val="FFFF00"/>
                </a:solidFill>
              </a:rPr>
              <a:t>Charges do not flow</a:t>
            </a:r>
          </a:p>
          <a:p>
            <a:pPr marL="457200" indent="-457200">
              <a:buFont typeface="Arial" panose="020B0604020202020204" pitchFamily="34" charset="0"/>
              <a:buChar char="•"/>
            </a:pPr>
            <a:r>
              <a:rPr lang="en-CA" sz="2800" b="1" dirty="0">
                <a:ln w="3175" cmpd="sng">
                  <a:solidFill>
                    <a:schemeClr val="bg1"/>
                  </a:solidFill>
                </a:ln>
              </a:rPr>
              <a:t>Charges can build up and ”jump” from one object to another</a:t>
            </a:r>
          </a:p>
        </p:txBody>
      </p:sp>
      <p:sp>
        <p:nvSpPr>
          <p:cNvPr id="6" name="Title 1">
            <a:extLst>
              <a:ext uri="{FF2B5EF4-FFF2-40B4-BE49-F238E27FC236}">
                <a16:creationId xmlns:a16="http://schemas.microsoft.com/office/drawing/2014/main" id="{87A128B9-2CC6-2647-8A5C-5B00D6830ADA}"/>
              </a:ext>
            </a:extLst>
          </p:cNvPr>
          <p:cNvSpPr txBox="1">
            <a:spLocks/>
          </p:cNvSpPr>
          <p:nvPr/>
        </p:nvSpPr>
        <p:spPr>
          <a:xfrm>
            <a:off x="196947" y="916631"/>
            <a:ext cx="5778063" cy="751625"/>
          </a:xfrm>
          <a:prstGeom prst="rect">
            <a:avLst/>
          </a:prstGeom>
          <a:solidFill>
            <a:srgbClr val="FFFF00"/>
          </a:solidFill>
          <a:ln w="57150">
            <a:solidFill>
              <a:schemeClr val="bg1"/>
            </a:solidFill>
          </a:ln>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Static Electricity</a:t>
            </a:r>
          </a:p>
        </p:txBody>
      </p:sp>
      <p:sp>
        <p:nvSpPr>
          <p:cNvPr id="7" name="Title 1">
            <a:extLst>
              <a:ext uri="{FF2B5EF4-FFF2-40B4-BE49-F238E27FC236}">
                <a16:creationId xmlns:a16="http://schemas.microsoft.com/office/drawing/2014/main" id="{804FC4D1-E72B-474C-9C65-E7E1869EE51B}"/>
              </a:ext>
            </a:extLst>
          </p:cNvPr>
          <p:cNvSpPr txBox="1">
            <a:spLocks/>
          </p:cNvSpPr>
          <p:nvPr/>
        </p:nvSpPr>
        <p:spPr>
          <a:xfrm>
            <a:off x="6306085" y="914256"/>
            <a:ext cx="5778063" cy="751625"/>
          </a:xfrm>
          <a:prstGeom prst="rect">
            <a:avLst/>
          </a:prstGeom>
          <a:solidFill>
            <a:srgbClr val="FFFF00"/>
          </a:solidFill>
          <a:ln w="57150">
            <a:solidFill>
              <a:schemeClr val="bg1"/>
            </a:solidFill>
          </a:ln>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cap="none" dirty="0">
                <a:ln w="3175" cmpd="sng">
                  <a:solidFill>
                    <a:schemeClr val="bg1"/>
                  </a:solidFill>
                </a:ln>
                <a:solidFill>
                  <a:srgbClr val="FF0000"/>
                </a:solidFill>
              </a:rPr>
              <a:t>Current Electricity</a:t>
            </a:r>
          </a:p>
        </p:txBody>
      </p:sp>
      <p:sp>
        <p:nvSpPr>
          <p:cNvPr id="8" name="Title 1">
            <a:extLst>
              <a:ext uri="{FF2B5EF4-FFF2-40B4-BE49-F238E27FC236}">
                <a16:creationId xmlns:a16="http://schemas.microsoft.com/office/drawing/2014/main" id="{CD809E81-B980-D642-AB66-385A92D3D790}"/>
              </a:ext>
            </a:extLst>
          </p:cNvPr>
          <p:cNvSpPr txBox="1">
            <a:spLocks/>
          </p:cNvSpPr>
          <p:nvPr/>
        </p:nvSpPr>
        <p:spPr>
          <a:xfrm>
            <a:off x="6281655" y="1812322"/>
            <a:ext cx="5802493" cy="2252602"/>
          </a:xfrm>
          <a:prstGeom prst="rect">
            <a:avLst/>
          </a:prstGeom>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en-CA" sz="2800" b="1" dirty="0">
                <a:ln w="3175" cmpd="sng">
                  <a:solidFill>
                    <a:schemeClr val="bg1"/>
                  </a:solidFill>
                </a:ln>
                <a:solidFill>
                  <a:srgbClr val="FFFF00"/>
                </a:solidFill>
              </a:rPr>
              <a:t>Charges flow!!</a:t>
            </a:r>
          </a:p>
          <a:p>
            <a:pPr marL="457200" indent="-457200">
              <a:buFont typeface="Arial" panose="020B0604020202020204" pitchFamily="34" charset="0"/>
              <a:buChar char="•"/>
            </a:pPr>
            <a:r>
              <a:rPr lang="en-CA" sz="2800" b="1" dirty="0">
                <a:ln w="3175" cmpd="sng">
                  <a:solidFill>
                    <a:schemeClr val="bg1"/>
                  </a:solidFill>
                </a:ln>
              </a:rPr>
              <a:t>Electrons travel through conductors.</a:t>
            </a:r>
          </a:p>
          <a:p>
            <a:pPr marL="457200" indent="-457200">
              <a:buFont typeface="Arial" panose="020B0604020202020204" pitchFamily="34" charset="0"/>
              <a:buChar char="•"/>
            </a:pPr>
            <a:r>
              <a:rPr lang="en-CA" sz="2800" b="1" dirty="0">
                <a:ln w="3175" cmpd="sng">
                  <a:solidFill>
                    <a:schemeClr val="bg1"/>
                  </a:solidFill>
                </a:ln>
                <a:solidFill>
                  <a:srgbClr val="FFFF00"/>
                </a:solidFill>
              </a:rPr>
              <a:t>This is the most used type of electricity as it powers our devices</a:t>
            </a:r>
          </a:p>
          <a:p>
            <a:pPr marL="457200" indent="-457200">
              <a:buFont typeface="Arial" panose="020B0604020202020204" pitchFamily="34" charset="0"/>
              <a:buChar char="•"/>
            </a:pPr>
            <a:endParaRPr lang="en-CA" sz="2800" b="1" dirty="0">
              <a:ln w="3175" cmpd="sng">
                <a:solidFill>
                  <a:schemeClr val="bg1"/>
                </a:solidFill>
              </a:ln>
            </a:endParaRPr>
          </a:p>
        </p:txBody>
      </p:sp>
      <p:pic>
        <p:nvPicPr>
          <p:cNvPr id="11" name="Picture 10">
            <a:extLst>
              <a:ext uri="{FF2B5EF4-FFF2-40B4-BE49-F238E27FC236}">
                <a16:creationId xmlns:a16="http://schemas.microsoft.com/office/drawing/2014/main" id="{348491B8-6BDF-A04E-9822-9375A58D2D4A}"/>
              </a:ext>
            </a:extLst>
          </p:cNvPr>
          <p:cNvPicPr>
            <a:picLocks noChangeAspect="1"/>
          </p:cNvPicPr>
          <p:nvPr/>
        </p:nvPicPr>
        <p:blipFill>
          <a:blip r:embed="rId2"/>
          <a:stretch>
            <a:fillRect/>
          </a:stretch>
        </p:blipFill>
        <p:spPr>
          <a:xfrm>
            <a:off x="1133806" y="3510721"/>
            <a:ext cx="3904341" cy="30676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B4190CF4-96C8-0440-9E7E-6AB2D8E74242}"/>
              </a:ext>
            </a:extLst>
          </p:cNvPr>
          <p:cNvPicPr>
            <a:picLocks noChangeAspect="1"/>
          </p:cNvPicPr>
          <p:nvPr/>
        </p:nvPicPr>
        <p:blipFill>
          <a:blip r:embed="rId3"/>
          <a:stretch>
            <a:fillRect/>
          </a:stretch>
        </p:blipFill>
        <p:spPr>
          <a:xfrm>
            <a:off x="6873240" y="4248846"/>
            <a:ext cx="4398818" cy="2280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11FF88C4-19E3-2C47-BC9B-8C51A83AA895}"/>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2976415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44" y="172274"/>
            <a:ext cx="4620861" cy="55366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1.2 – </a:t>
            </a:r>
            <a:r>
              <a:rPr lang="en-US" sz="3600" b="1" cap="none" dirty="0">
                <a:ln w="3175" cmpd="sng">
                  <a:solidFill>
                    <a:schemeClr val="bg1"/>
                  </a:solidFill>
                </a:ln>
                <a:solidFill>
                  <a:srgbClr val="FFFF00"/>
                </a:solidFill>
              </a:rPr>
              <a:t>Current Electricity</a:t>
            </a:r>
          </a:p>
        </p:txBody>
      </p:sp>
      <p:pic>
        <p:nvPicPr>
          <p:cNvPr id="5" name="Picture 4">
            <a:extLst>
              <a:ext uri="{FF2B5EF4-FFF2-40B4-BE49-F238E27FC236}">
                <a16:creationId xmlns:a16="http://schemas.microsoft.com/office/drawing/2014/main" id="{E5BDEA23-96E4-8944-9404-0B38EF5EAD28}"/>
              </a:ext>
            </a:extLst>
          </p:cNvPr>
          <p:cNvPicPr>
            <a:picLocks noChangeAspect="1"/>
          </p:cNvPicPr>
          <p:nvPr/>
        </p:nvPicPr>
        <p:blipFill>
          <a:blip r:embed="rId2"/>
          <a:stretch>
            <a:fillRect/>
          </a:stretch>
        </p:blipFill>
        <p:spPr>
          <a:xfrm>
            <a:off x="195444" y="2039061"/>
            <a:ext cx="11784496" cy="2805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CFA6042B-6043-6149-8E31-2317DCA2D5F4}"/>
              </a:ext>
            </a:extLst>
          </p:cNvPr>
          <p:cNvSpPr txBox="1">
            <a:spLocks/>
          </p:cNvSpPr>
          <p:nvPr/>
        </p:nvSpPr>
        <p:spPr>
          <a:xfrm>
            <a:off x="1310463" y="1005850"/>
            <a:ext cx="8754917" cy="75329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What is Electric Current?</a:t>
            </a:r>
          </a:p>
        </p:txBody>
      </p:sp>
      <p:sp>
        <p:nvSpPr>
          <p:cNvPr id="6" name="Title 1">
            <a:extLst>
              <a:ext uri="{FF2B5EF4-FFF2-40B4-BE49-F238E27FC236}">
                <a16:creationId xmlns:a16="http://schemas.microsoft.com/office/drawing/2014/main" id="{CD955E22-C8F9-6A45-91BF-DB90B9158B33}"/>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3363902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44" y="172274"/>
            <a:ext cx="4620861" cy="55366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1.2 – </a:t>
            </a:r>
            <a:r>
              <a:rPr lang="en-US" sz="3600" b="1" cap="none" dirty="0">
                <a:ln w="3175" cmpd="sng">
                  <a:solidFill>
                    <a:schemeClr val="bg1"/>
                  </a:solidFill>
                </a:ln>
                <a:solidFill>
                  <a:srgbClr val="FFFF00"/>
                </a:solidFill>
              </a:rPr>
              <a:t>Current Electricity</a:t>
            </a:r>
          </a:p>
        </p:txBody>
      </p:sp>
      <p:sp>
        <p:nvSpPr>
          <p:cNvPr id="12" name="Title 1">
            <a:extLst>
              <a:ext uri="{FF2B5EF4-FFF2-40B4-BE49-F238E27FC236}">
                <a16:creationId xmlns:a16="http://schemas.microsoft.com/office/drawing/2014/main" id="{CFA6042B-6043-6149-8E31-2317DCA2D5F4}"/>
              </a:ext>
            </a:extLst>
          </p:cNvPr>
          <p:cNvSpPr txBox="1">
            <a:spLocks/>
          </p:cNvSpPr>
          <p:nvPr/>
        </p:nvSpPr>
        <p:spPr>
          <a:xfrm>
            <a:off x="3746536" y="142109"/>
            <a:ext cx="8754917" cy="75329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What is Amperage?</a:t>
            </a:r>
          </a:p>
        </p:txBody>
      </p:sp>
      <p:pic>
        <p:nvPicPr>
          <p:cNvPr id="4" name="Picture 3">
            <a:extLst>
              <a:ext uri="{FF2B5EF4-FFF2-40B4-BE49-F238E27FC236}">
                <a16:creationId xmlns:a16="http://schemas.microsoft.com/office/drawing/2014/main" id="{77BD5C4D-5291-CC48-99AD-AA1B94E80670}"/>
              </a:ext>
            </a:extLst>
          </p:cNvPr>
          <p:cNvPicPr>
            <a:picLocks noChangeAspect="1"/>
          </p:cNvPicPr>
          <p:nvPr/>
        </p:nvPicPr>
        <p:blipFill>
          <a:blip r:embed="rId2"/>
          <a:stretch>
            <a:fillRect/>
          </a:stretch>
        </p:blipFill>
        <p:spPr>
          <a:xfrm>
            <a:off x="1710138" y="939498"/>
            <a:ext cx="8334302" cy="2924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6A00161-B22C-D84E-AFE3-E6647375C663}"/>
              </a:ext>
            </a:extLst>
          </p:cNvPr>
          <p:cNvPicPr>
            <a:picLocks noChangeAspect="1"/>
          </p:cNvPicPr>
          <p:nvPr/>
        </p:nvPicPr>
        <p:blipFill>
          <a:blip r:embed="rId3"/>
          <a:stretch>
            <a:fillRect/>
          </a:stretch>
        </p:blipFill>
        <p:spPr>
          <a:xfrm>
            <a:off x="2389483" y="4077816"/>
            <a:ext cx="2517032" cy="2523325"/>
          </a:xfrm>
          <a:prstGeom prst="rect">
            <a:avLst/>
          </a:prstGeom>
        </p:spPr>
      </p:pic>
      <p:sp>
        <p:nvSpPr>
          <p:cNvPr id="8" name="Title 1">
            <a:extLst>
              <a:ext uri="{FF2B5EF4-FFF2-40B4-BE49-F238E27FC236}">
                <a16:creationId xmlns:a16="http://schemas.microsoft.com/office/drawing/2014/main" id="{F1C82F94-13F0-EA49-9BCB-8A830CBE091D}"/>
              </a:ext>
            </a:extLst>
          </p:cNvPr>
          <p:cNvSpPr txBox="1">
            <a:spLocks/>
          </p:cNvSpPr>
          <p:nvPr/>
        </p:nvSpPr>
        <p:spPr>
          <a:xfrm>
            <a:off x="5318394" y="4209032"/>
            <a:ext cx="4035011" cy="2205728"/>
          </a:xfrm>
          <a:prstGeom prst="rect">
            <a:avLst/>
          </a:prstGeom>
          <a:ln w="57150">
            <a:solidFill>
              <a:schemeClr val="bg1"/>
            </a:solidFill>
          </a:ln>
          <a:effectLst/>
        </p:spPr>
        <p:txBody>
          <a:bodyPr vert="horz" lIns="91440" tIns="45720" rIns="91440" bIns="45720" rtlCol="0" anchor="t" anchorCtr="0">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CA" sz="3200" b="1" cap="none" dirty="0">
                <a:ln w="3175" cmpd="sng">
                  <a:solidFill>
                    <a:schemeClr val="bg1"/>
                  </a:solidFill>
                </a:ln>
                <a:solidFill>
                  <a:srgbClr val="FFFF00"/>
                </a:solidFill>
              </a:rPr>
              <a:t>Amps are used to measure how much electricity is flowing through a circuit!</a:t>
            </a:r>
          </a:p>
        </p:txBody>
      </p:sp>
      <p:sp>
        <p:nvSpPr>
          <p:cNvPr id="7" name="Title 1">
            <a:extLst>
              <a:ext uri="{FF2B5EF4-FFF2-40B4-BE49-F238E27FC236}">
                <a16:creationId xmlns:a16="http://schemas.microsoft.com/office/drawing/2014/main" id="{1712BDD7-5C8B-814A-BC25-8A0648582236}"/>
              </a:ext>
            </a:extLst>
          </p:cNvPr>
          <p:cNvSpPr txBox="1">
            <a:spLocks/>
          </p:cNvSpPr>
          <p:nvPr/>
        </p:nvSpPr>
        <p:spPr>
          <a:xfrm>
            <a:off x="9586082" y="6509655"/>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3606395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44" y="172274"/>
            <a:ext cx="4620861" cy="55366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1.2 – </a:t>
            </a:r>
            <a:r>
              <a:rPr lang="en-US" sz="3600" b="1" cap="none" dirty="0">
                <a:ln w="3175" cmpd="sng">
                  <a:solidFill>
                    <a:schemeClr val="bg1"/>
                  </a:solidFill>
                </a:ln>
                <a:solidFill>
                  <a:srgbClr val="FFFF00"/>
                </a:solidFill>
              </a:rPr>
              <a:t>Current Electricity</a:t>
            </a:r>
          </a:p>
        </p:txBody>
      </p:sp>
      <p:sp>
        <p:nvSpPr>
          <p:cNvPr id="12" name="Title 1">
            <a:extLst>
              <a:ext uri="{FF2B5EF4-FFF2-40B4-BE49-F238E27FC236}">
                <a16:creationId xmlns:a16="http://schemas.microsoft.com/office/drawing/2014/main" id="{CFA6042B-6043-6149-8E31-2317DCA2D5F4}"/>
              </a:ext>
            </a:extLst>
          </p:cNvPr>
          <p:cNvSpPr txBox="1">
            <a:spLocks/>
          </p:cNvSpPr>
          <p:nvPr/>
        </p:nvSpPr>
        <p:spPr>
          <a:xfrm>
            <a:off x="195445" y="816678"/>
            <a:ext cx="11845318" cy="942468"/>
          </a:xfrm>
          <a:prstGeom prst="rect">
            <a:avLst/>
          </a:prstGeom>
          <a:solidFill>
            <a:srgbClr val="00B0F0"/>
          </a:solidFill>
          <a:ln w="38100">
            <a:solidFill>
              <a:schemeClr val="bg1"/>
            </a:solidFill>
          </a:ln>
          <a:effectLst/>
        </p:spPr>
        <p:txBody>
          <a:bodyPr vert="horz" lIns="91440" tIns="45720" rIns="91440" bIns="45720" rtlCol="0" anchor="t" anchorCtr="0">
            <a:normAutofit fontScale="70000" lnSpcReduction="2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Our electricity is carried to us through giant power lines with an enormous amount of current (amps) and voltage (volts) </a:t>
            </a:r>
          </a:p>
        </p:txBody>
      </p:sp>
      <p:pic>
        <p:nvPicPr>
          <p:cNvPr id="5" name="Picture 4">
            <a:extLst>
              <a:ext uri="{FF2B5EF4-FFF2-40B4-BE49-F238E27FC236}">
                <a16:creationId xmlns:a16="http://schemas.microsoft.com/office/drawing/2014/main" id="{AAF8DFEE-5A3A-7A4A-9FE6-AC646CEF427C}"/>
              </a:ext>
            </a:extLst>
          </p:cNvPr>
          <p:cNvPicPr>
            <a:picLocks noChangeAspect="1"/>
          </p:cNvPicPr>
          <p:nvPr/>
        </p:nvPicPr>
        <p:blipFill>
          <a:blip r:embed="rId2"/>
          <a:stretch>
            <a:fillRect/>
          </a:stretch>
        </p:blipFill>
        <p:spPr>
          <a:xfrm>
            <a:off x="2215342" y="1870829"/>
            <a:ext cx="7263706" cy="4726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BBA6832D-D215-184E-A8FF-12F58B718282}"/>
              </a:ext>
            </a:extLst>
          </p:cNvPr>
          <p:cNvSpPr txBox="1">
            <a:spLocks/>
          </p:cNvSpPr>
          <p:nvPr/>
        </p:nvSpPr>
        <p:spPr>
          <a:xfrm>
            <a:off x="9586082" y="6519383"/>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4178883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44" y="172274"/>
            <a:ext cx="4620861" cy="55366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1.2 – </a:t>
            </a:r>
            <a:r>
              <a:rPr lang="en-US" sz="3600" b="1" cap="none" dirty="0">
                <a:ln w="3175" cmpd="sng">
                  <a:solidFill>
                    <a:schemeClr val="bg1"/>
                  </a:solidFill>
                </a:ln>
                <a:solidFill>
                  <a:srgbClr val="FFFF00"/>
                </a:solidFill>
              </a:rPr>
              <a:t>Current Electricity</a:t>
            </a:r>
          </a:p>
        </p:txBody>
      </p:sp>
      <p:sp>
        <p:nvSpPr>
          <p:cNvPr id="12" name="Title 1">
            <a:extLst>
              <a:ext uri="{FF2B5EF4-FFF2-40B4-BE49-F238E27FC236}">
                <a16:creationId xmlns:a16="http://schemas.microsoft.com/office/drawing/2014/main" id="{CFA6042B-6043-6149-8E31-2317DCA2D5F4}"/>
              </a:ext>
            </a:extLst>
          </p:cNvPr>
          <p:cNvSpPr txBox="1">
            <a:spLocks/>
          </p:cNvSpPr>
          <p:nvPr/>
        </p:nvSpPr>
        <p:spPr>
          <a:xfrm>
            <a:off x="1240662" y="725935"/>
            <a:ext cx="8754917" cy="75329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Circuits</a:t>
            </a:r>
          </a:p>
        </p:txBody>
      </p:sp>
      <p:sp>
        <p:nvSpPr>
          <p:cNvPr id="6" name="Title 1">
            <a:extLst>
              <a:ext uri="{FF2B5EF4-FFF2-40B4-BE49-F238E27FC236}">
                <a16:creationId xmlns:a16="http://schemas.microsoft.com/office/drawing/2014/main" id="{1EDFFF37-0DB7-814F-97B2-4520A4BB9168}"/>
              </a:ext>
            </a:extLst>
          </p:cNvPr>
          <p:cNvSpPr txBox="1">
            <a:spLocks/>
          </p:cNvSpPr>
          <p:nvPr/>
        </p:nvSpPr>
        <p:spPr>
          <a:xfrm>
            <a:off x="5514321" y="1588887"/>
            <a:ext cx="4962888" cy="4642363"/>
          </a:xfrm>
          <a:prstGeom prst="rect">
            <a:avLst/>
          </a:prstGeom>
          <a:ln w="57150">
            <a:solidFill>
              <a:schemeClr val="bg1"/>
            </a:solidFill>
          </a:ln>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3200" b="1" cap="none" dirty="0">
                <a:ln w="3175" cmpd="sng">
                  <a:solidFill>
                    <a:schemeClr val="bg1"/>
                  </a:solidFill>
                </a:ln>
                <a:solidFill>
                  <a:srgbClr val="FFFF00"/>
                </a:solidFill>
              </a:rPr>
              <a:t>Figure 1.7 shows a light bulb lit by electrical current flowing through a simple circuit. </a:t>
            </a:r>
            <a:r>
              <a:rPr lang="en-CA" sz="3200" b="1" cap="none" dirty="0">
                <a:ln w="3175" cmpd="sng">
                  <a:solidFill>
                    <a:schemeClr val="bg1"/>
                  </a:solidFill>
                </a:ln>
                <a:solidFill>
                  <a:srgbClr val="FF0000"/>
                </a:solidFill>
              </a:rPr>
              <a:t>A circuit is a path that controls the flow of electricity. </a:t>
            </a:r>
            <a:r>
              <a:rPr lang="en-CA" sz="3200" b="1" cap="none" dirty="0">
                <a:ln w="3175" cmpd="sng">
                  <a:solidFill>
                    <a:schemeClr val="bg1"/>
                  </a:solidFill>
                </a:ln>
                <a:solidFill>
                  <a:srgbClr val="FFFF00"/>
                </a:solidFill>
              </a:rPr>
              <a:t>If you compare electricity with water again, the water system in your house is like an electrical circuit. The pipes and taps in the water system control the flow of water.</a:t>
            </a:r>
          </a:p>
        </p:txBody>
      </p:sp>
      <p:pic>
        <p:nvPicPr>
          <p:cNvPr id="7" name="Picture 6">
            <a:extLst>
              <a:ext uri="{FF2B5EF4-FFF2-40B4-BE49-F238E27FC236}">
                <a16:creationId xmlns:a16="http://schemas.microsoft.com/office/drawing/2014/main" id="{5E3C3152-E94B-B345-8B0E-45102D264628}"/>
              </a:ext>
            </a:extLst>
          </p:cNvPr>
          <p:cNvPicPr>
            <a:picLocks noChangeAspect="1"/>
          </p:cNvPicPr>
          <p:nvPr/>
        </p:nvPicPr>
        <p:blipFill>
          <a:blip r:embed="rId2"/>
          <a:stretch>
            <a:fillRect/>
          </a:stretch>
        </p:blipFill>
        <p:spPr>
          <a:xfrm>
            <a:off x="1762993" y="1479231"/>
            <a:ext cx="2885201" cy="4861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932AE09B-DFB9-CC47-ADFB-52E4BA1E5FA7}"/>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388962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444" y="172274"/>
            <a:ext cx="4620861" cy="553661"/>
          </a:xfrm>
          <a:solidFill>
            <a:srgbClr val="FF0000"/>
          </a:solidFill>
          <a:ln w="38100">
            <a:solidFill>
              <a:schemeClr val="bg1"/>
            </a:solidFill>
          </a:ln>
        </p:spPr>
        <p:txBody>
          <a:bodyPr anchor="t" anchorCtr="0">
            <a:normAutofit fontScale="90000"/>
          </a:bodyPr>
          <a:lstStyle/>
          <a:p>
            <a:r>
              <a:rPr lang="en-US" sz="3600" b="1" cap="none" dirty="0">
                <a:ln w="3175" cmpd="sng">
                  <a:solidFill>
                    <a:schemeClr val="bg1"/>
                  </a:solidFill>
                </a:ln>
              </a:rPr>
              <a:t>1.2 – </a:t>
            </a:r>
            <a:r>
              <a:rPr lang="en-US" sz="3600" b="1" cap="none" dirty="0">
                <a:ln w="3175" cmpd="sng">
                  <a:solidFill>
                    <a:schemeClr val="bg1"/>
                  </a:solidFill>
                </a:ln>
                <a:solidFill>
                  <a:srgbClr val="FFFF00"/>
                </a:solidFill>
              </a:rPr>
              <a:t>Current Electricity</a:t>
            </a:r>
          </a:p>
        </p:txBody>
      </p:sp>
      <p:sp>
        <p:nvSpPr>
          <p:cNvPr id="12" name="Title 1">
            <a:extLst>
              <a:ext uri="{FF2B5EF4-FFF2-40B4-BE49-F238E27FC236}">
                <a16:creationId xmlns:a16="http://schemas.microsoft.com/office/drawing/2014/main" id="{CFA6042B-6043-6149-8E31-2317DCA2D5F4}"/>
              </a:ext>
            </a:extLst>
          </p:cNvPr>
          <p:cNvSpPr txBox="1">
            <a:spLocks/>
          </p:cNvSpPr>
          <p:nvPr/>
        </p:nvSpPr>
        <p:spPr>
          <a:xfrm>
            <a:off x="1240662" y="725935"/>
            <a:ext cx="8754917" cy="753296"/>
          </a:xfrm>
          <a:prstGeom prst="rect">
            <a:avLst/>
          </a:prstGeom>
          <a:effectLst/>
        </p:spPr>
        <p:txBody>
          <a:bodyPr vert="horz" lIns="91440" tIns="45720" rIns="91440" bIns="45720" rtlCol="0" anchor="t" anchorCtr="0">
            <a:normAutofit fontScale="92500"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cap="none" dirty="0">
                <a:ln w="3175" cmpd="sng">
                  <a:solidFill>
                    <a:schemeClr val="bg1"/>
                  </a:solidFill>
                </a:ln>
                <a:solidFill>
                  <a:srgbClr val="FFFF00"/>
                </a:solidFill>
              </a:rPr>
              <a:t>What is a load in a circuit?</a:t>
            </a:r>
          </a:p>
        </p:txBody>
      </p:sp>
      <p:sp>
        <p:nvSpPr>
          <p:cNvPr id="6" name="Title 1">
            <a:extLst>
              <a:ext uri="{FF2B5EF4-FFF2-40B4-BE49-F238E27FC236}">
                <a16:creationId xmlns:a16="http://schemas.microsoft.com/office/drawing/2014/main" id="{1EDFFF37-0DB7-814F-97B2-4520A4BB9168}"/>
              </a:ext>
            </a:extLst>
          </p:cNvPr>
          <p:cNvSpPr txBox="1">
            <a:spLocks/>
          </p:cNvSpPr>
          <p:nvPr/>
        </p:nvSpPr>
        <p:spPr>
          <a:xfrm>
            <a:off x="5186253" y="1560967"/>
            <a:ext cx="6002931" cy="4642363"/>
          </a:xfrm>
          <a:prstGeom prst="rect">
            <a:avLst/>
          </a:prstGeom>
          <a:ln w="57150">
            <a:solidFill>
              <a:schemeClr val="bg1"/>
            </a:solidFill>
          </a:ln>
          <a:effectLst/>
        </p:spPr>
        <p:txBody>
          <a:bodyPr vert="horz" lIns="91440" tIns="45720" rIns="91440" bIns="45720" rtlCol="0" anchor="t" anchorCtr="0">
            <a:normAutofit fontScale="92500" lnSpcReduction="2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3200" b="1" cap="none" dirty="0">
                <a:ln w="3175" cmpd="sng">
                  <a:solidFill>
                    <a:schemeClr val="bg1"/>
                  </a:solidFill>
                </a:ln>
                <a:solidFill>
                  <a:srgbClr val="FFFF00"/>
                </a:solidFill>
              </a:rPr>
              <a:t>In most electrical circuits, the path that the electricity flows along is made of solid metal wires. But circuits can also include gases, other fluids, or other substances. A circuit usually includes a conductor, an energy source, and a load. The load is a device to convert electrical energy to another form of energy. For example, </a:t>
            </a:r>
            <a:r>
              <a:rPr lang="en-CA" sz="3200" b="1" cap="none" dirty="0">
                <a:ln w="3175" cmpd="sng">
                  <a:solidFill>
                    <a:schemeClr val="bg1"/>
                  </a:solidFill>
                </a:ln>
                <a:solidFill>
                  <a:srgbClr val="FF0000"/>
                </a:solidFill>
              </a:rPr>
              <a:t>in Figure 1.7, the light bulb is the load</a:t>
            </a:r>
            <a:r>
              <a:rPr lang="en-CA" sz="3200" b="1" cap="none" dirty="0">
                <a:ln w="3175" cmpd="sng">
                  <a:solidFill>
                    <a:schemeClr val="bg1"/>
                  </a:solidFill>
                </a:ln>
                <a:solidFill>
                  <a:srgbClr val="FFFF00"/>
                </a:solidFill>
              </a:rPr>
              <a:t>. It converts electrical energy to light and heat.</a:t>
            </a:r>
          </a:p>
        </p:txBody>
      </p:sp>
      <p:pic>
        <p:nvPicPr>
          <p:cNvPr id="7" name="Picture 6">
            <a:extLst>
              <a:ext uri="{FF2B5EF4-FFF2-40B4-BE49-F238E27FC236}">
                <a16:creationId xmlns:a16="http://schemas.microsoft.com/office/drawing/2014/main" id="{5E3C3152-E94B-B345-8B0E-45102D264628}"/>
              </a:ext>
            </a:extLst>
          </p:cNvPr>
          <p:cNvPicPr>
            <a:picLocks noChangeAspect="1"/>
          </p:cNvPicPr>
          <p:nvPr/>
        </p:nvPicPr>
        <p:blipFill>
          <a:blip r:embed="rId2"/>
          <a:stretch>
            <a:fillRect/>
          </a:stretch>
        </p:blipFill>
        <p:spPr>
          <a:xfrm>
            <a:off x="1240662" y="1423390"/>
            <a:ext cx="2885201" cy="4861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A83179CD-8402-AC45-A29A-2B5EA81A8107}"/>
              </a:ext>
            </a:extLst>
          </p:cNvPr>
          <p:cNvSpPr txBox="1">
            <a:spLocks/>
          </p:cNvSpPr>
          <p:nvPr/>
        </p:nvSpPr>
        <p:spPr>
          <a:xfrm>
            <a:off x="9586082" y="6499927"/>
            <a:ext cx="2481720" cy="249944"/>
          </a:xfrm>
          <a:prstGeom prst="rect">
            <a:avLst/>
          </a:prstGeom>
          <a:solidFill>
            <a:srgbClr val="FF0000"/>
          </a:solidFill>
          <a:ln w="38100">
            <a:solidFill>
              <a:schemeClr val="bg1"/>
            </a:solidFill>
          </a:ln>
        </p:spPr>
        <p:txBody>
          <a:bodyPr vert="horz" lIns="91440" tIns="45720" rIns="91440" bIns="45720" rtlCol="0" anchor="t" anchorCtr="0">
            <a:normAutofit fontScale="4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r>
              <a:rPr lang="en-US" sz="3600" b="1" cap="none" dirty="0">
                <a:ln w="3175" cmpd="sng">
                  <a:solidFill>
                    <a:schemeClr val="bg1"/>
                  </a:solidFill>
                </a:ln>
                <a:solidFill>
                  <a:srgbClr val="FFFF00"/>
                </a:solidFill>
              </a:rPr>
              <a:t>Tim Craddock – FLVT School</a:t>
            </a:r>
          </a:p>
        </p:txBody>
      </p:sp>
    </p:spTree>
    <p:extLst>
      <p:ext uri="{BB962C8B-B14F-4D97-AF65-F5344CB8AC3E}">
        <p14:creationId xmlns:p14="http://schemas.microsoft.com/office/powerpoint/2010/main" val="22722309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Template>
  <TotalTime>2627</TotalTime>
  <Words>1001</Words>
  <Application>Microsoft Macintosh PowerPoint</Application>
  <PresentationFormat>Widescreen</PresentationFormat>
  <Paragraphs>127</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Trebuchet MS</vt:lpstr>
      <vt:lpstr>Tw Cen MT</vt:lpstr>
      <vt:lpstr>Circuit</vt:lpstr>
      <vt:lpstr>Unit D - Electrical Principles &amp; Technologies</vt:lpstr>
      <vt:lpstr>1.1 – Static Electricity</vt:lpstr>
      <vt:lpstr>1.1 – Static Electricity </vt:lpstr>
      <vt:lpstr>1.2 – Current Electricity</vt:lpstr>
      <vt:lpstr>1.2 – Current Electricity</vt:lpstr>
      <vt:lpstr>1.2 – Current Electricity</vt:lpstr>
      <vt:lpstr>1.2 – Current Electricity</vt:lpstr>
      <vt:lpstr>1.2 – Current Electricity</vt:lpstr>
      <vt:lpstr>1.2 – Current Electricity</vt:lpstr>
      <vt:lpstr>1.2 – Current Electricity</vt:lpstr>
      <vt:lpstr>1.2 – Current Electricity</vt:lpstr>
      <vt:lpstr>1.2 – Current Electricity</vt:lpstr>
      <vt:lpstr>1.2 – Current Electricity</vt:lpstr>
      <vt:lpstr>1.3 – Electrical Safety</vt:lpstr>
      <vt:lpstr>1.3 – Electrical Safety</vt:lpstr>
      <vt:lpstr>1.2 – Current Electricity</vt:lpstr>
      <vt:lpstr>1.3 – Electrical Safety</vt:lpstr>
      <vt:lpstr>1.4 – Cells and Batteries (Electrochemical Cell)</vt:lpstr>
      <vt:lpstr>PowerPoint Presentation</vt:lpstr>
      <vt:lpstr>PowerPoint Presentation</vt:lpstr>
      <vt:lpstr>1.4 – Cells and Batteries</vt:lpstr>
      <vt:lpstr>1.4 – Cells and Batteries</vt:lpstr>
      <vt:lpstr>1.4 – Cells and Batteries</vt:lpstr>
      <vt:lpstr>1.4 – Cells and Batteries</vt:lpstr>
      <vt:lpstr>1.4 – Cells and Batteries</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43</cp:revision>
  <dcterms:created xsi:type="dcterms:W3CDTF">2018-06-16T18:56:49Z</dcterms:created>
  <dcterms:modified xsi:type="dcterms:W3CDTF">2018-06-19T05:01:19Z</dcterms:modified>
</cp:coreProperties>
</file>